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1" r:id="rId1"/>
  </p:sldMasterIdLst>
  <p:notesMasterIdLst>
    <p:notesMasterId r:id="rId25"/>
  </p:notesMasterIdLst>
  <p:handoutMasterIdLst>
    <p:handoutMasterId r:id="rId26"/>
  </p:handoutMasterIdLst>
  <p:sldIdLst>
    <p:sldId id="278" r:id="rId2"/>
    <p:sldId id="279" r:id="rId3"/>
    <p:sldId id="302" r:id="rId4"/>
    <p:sldId id="282" r:id="rId5"/>
    <p:sldId id="284" r:id="rId6"/>
    <p:sldId id="285" r:id="rId7"/>
    <p:sldId id="286" r:id="rId8"/>
    <p:sldId id="287" r:id="rId9"/>
    <p:sldId id="288" r:id="rId10"/>
    <p:sldId id="289" r:id="rId11"/>
    <p:sldId id="290" r:id="rId12"/>
    <p:sldId id="291" r:id="rId13"/>
    <p:sldId id="293" r:id="rId14"/>
    <p:sldId id="292" r:id="rId15"/>
    <p:sldId id="294" r:id="rId16"/>
    <p:sldId id="295" r:id="rId17"/>
    <p:sldId id="301" r:id="rId18"/>
    <p:sldId id="297" r:id="rId19"/>
    <p:sldId id="300" r:id="rId20"/>
    <p:sldId id="296" r:id="rId21"/>
    <p:sldId id="298" r:id="rId22"/>
    <p:sldId id="299" r:id="rId23"/>
    <p:sldId id="303" r:id="rId24"/>
  </p:sldIdLst>
  <p:sldSz cx="12192000" cy="6858000"/>
  <p:notesSz cx="9388475" cy="7102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1296B996-0434-4117-96AB-43A84F9BF36B}">
          <p14:sldIdLst>
            <p14:sldId id="278"/>
            <p14:sldId id="279"/>
            <p14:sldId id="302"/>
            <p14:sldId id="282"/>
            <p14:sldId id="284"/>
            <p14:sldId id="285"/>
            <p14:sldId id="286"/>
            <p14:sldId id="287"/>
            <p14:sldId id="288"/>
            <p14:sldId id="289"/>
            <p14:sldId id="290"/>
            <p14:sldId id="291"/>
            <p14:sldId id="293"/>
            <p14:sldId id="292"/>
            <p14:sldId id="294"/>
            <p14:sldId id="295"/>
            <p14:sldId id="301"/>
            <p14:sldId id="297"/>
            <p14:sldId id="300"/>
            <p14:sldId id="296"/>
            <p14:sldId id="298"/>
            <p14:sldId id="299"/>
            <p14:sldId id="30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AA2E"/>
    <a:srgbClr val="FCCDB6"/>
    <a:srgbClr val="D9D9D9"/>
    <a:srgbClr val="004568"/>
    <a:srgbClr val="0074AF"/>
    <a:srgbClr val="00B0F0"/>
    <a:srgbClr val="0084B4"/>
    <a:srgbClr val="EFF1F3"/>
    <a:srgbClr val="FFFFFF"/>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27" autoAdjust="0"/>
    <p:restoredTop sz="96215" autoAdjust="0"/>
  </p:normalViewPr>
  <p:slideViewPr>
    <p:cSldViewPr snapToGrid="0">
      <p:cViewPr>
        <p:scale>
          <a:sx n="93" d="100"/>
          <a:sy n="93" d="100"/>
        </p:scale>
        <p:origin x="648" y="616"/>
      </p:cViewPr>
      <p:guideLst/>
    </p:cSldViewPr>
  </p:slideViewPr>
  <p:notesTextViewPr>
    <p:cViewPr>
      <p:scale>
        <a:sx n="1" d="1"/>
        <a:sy n="1" d="1"/>
      </p:scale>
      <p:origin x="0" y="0"/>
    </p:cViewPr>
  </p:notesTextViewPr>
  <p:sorterViewPr>
    <p:cViewPr>
      <p:scale>
        <a:sx n="82" d="100"/>
        <a:sy n="82" d="100"/>
      </p:scale>
      <p:origin x="0" y="-82"/>
    </p:cViewPr>
  </p:sorterViewPr>
  <p:notesViewPr>
    <p:cSldViewPr snapToGrid="0">
      <p:cViewPr varScale="1">
        <p:scale>
          <a:sx n="73" d="100"/>
          <a:sy n="73" d="100"/>
        </p:scale>
        <p:origin x="583" y="4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31"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sz="quarter" idx="1"/>
          </p:nvPr>
        </p:nvSpPr>
        <p:spPr>
          <a:xfrm>
            <a:off x="5317963" y="1"/>
            <a:ext cx="4068339" cy="356357"/>
          </a:xfrm>
          <a:prstGeom prst="rect">
            <a:avLst/>
          </a:prstGeom>
        </p:spPr>
        <p:txBody>
          <a:bodyPr vert="horz" lIns="94229" tIns="47114" rIns="94229" bIns="47114" rtlCol="0"/>
          <a:lstStyle>
            <a:lvl1pPr algn="r">
              <a:defRPr sz="1200"/>
            </a:lvl1pPr>
          </a:lstStyle>
          <a:p>
            <a:fld id="{7CCA049B-3A46-4BDA-A8F5-2925B00FE570}" type="datetimeFigureOut">
              <a:rPr lang="en-US" smtClean="0"/>
              <a:t>12/9/17</a:t>
            </a:fld>
            <a:endParaRPr lang="en-US"/>
          </a:p>
        </p:txBody>
      </p:sp>
      <p:sp>
        <p:nvSpPr>
          <p:cNvPr id="4" name="Footer Placeholder 3"/>
          <p:cNvSpPr>
            <a:spLocks noGrp="1"/>
          </p:cNvSpPr>
          <p:nvPr>
            <p:ph type="ftr" sz="quarter" idx="2"/>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a:p>
        </p:txBody>
      </p:sp>
      <p:sp>
        <p:nvSpPr>
          <p:cNvPr id="5" name="Slide Number Placeholder 4"/>
          <p:cNvSpPr>
            <a:spLocks noGrp="1"/>
          </p:cNvSpPr>
          <p:nvPr>
            <p:ph type="sldNum" sz="quarter" idx="3"/>
          </p:nvPr>
        </p:nvSpPr>
        <p:spPr>
          <a:xfrm>
            <a:off x="5317963" y="6746119"/>
            <a:ext cx="4068339" cy="356356"/>
          </a:xfrm>
          <a:prstGeom prst="rect">
            <a:avLst/>
          </a:prstGeom>
        </p:spPr>
        <p:txBody>
          <a:bodyPr vert="horz" lIns="94229" tIns="47114" rIns="94229" bIns="47114" rtlCol="0" anchor="b"/>
          <a:lstStyle>
            <a:lvl1pPr algn="r">
              <a:defRPr sz="1200"/>
            </a:lvl1pPr>
          </a:lstStyle>
          <a:p>
            <a:fld id="{DBAA5490-FD59-4087-AC7E-016E8A4124C4}" type="slidenum">
              <a:rPr lang="en-US" smtClean="0"/>
              <a:t>‹#›</a:t>
            </a:fld>
            <a:endParaRPr lang="en-US"/>
          </a:p>
        </p:txBody>
      </p:sp>
    </p:spTree>
    <p:extLst>
      <p:ext uri="{BB962C8B-B14F-4D97-AF65-F5344CB8AC3E}">
        <p14:creationId xmlns:p14="http://schemas.microsoft.com/office/powerpoint/2010/main" val="79109266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tiff>
</file>

<file path=ppt/media/image32.tiff>
</file>

<file path=ppt/media/image33.png>
</file>

<file path=ppt/media/image34.png>
</file>

<file path=ppt/media/image35.png>
</file>

<file path=ppt/media/image36.png>
</file>

<file path=ppt/media/image37.png>
</file>

<file path=ppt/media/image38.tiff>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5317963" y="1"/>
            <a:ext cx="4068339" cy="356357"/>
          </a:xfrm>
          <a:prstGeom prst="rect">
            <a:avLst/>
          </a:prstGeom>
        </p:spPr>
        <p:txBody>
          <a:bodyPr vert="horz" lIns="94229" tIns="47114" rIns="94229" bIns="47114" rtlCol="0"/>
          <a:lstStyle>
            <a:lvl1pPr algn="r">
              <a:defRPr sz="1200"/>
            </a:lvl1pPr>
          </a:lstStyle>
          <a:p>
            <a:fld id="{44C46CEC-428A-4DD0-A7C7-21AF8DE33E93}" type="datetimeFigureOut">
              <a:rPr lang="en-US" smtClean="0"/>
              <a:t>12/9/17</a:t>
            </a:fld>
            <a:endParaRPr lang="en-US"/>
          </a:p>
        </p:txBody>
      </p:sp>
      <p:sp>
        <p:nvSpPr>
          <p:cNvPr id="4" name="Slide Image Placeholder 3"/>
          <p:cNvSpPr>
            <a:spLocks noGrp="1" noRot="1" noChangeAspect="1"/>
          </p:cNvSpPr>
          <p:nvPr>
            <p:ph type="sldImg" idx="2"/>
          </p:nvPr>
        </p:nvSpPr>
        <p:spPr>
          <a:xfrm>
            <a:off x="2563813" y="887413"/>
            <a:ext cx="4260850" cy="2397125"/>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938848" y="3418066"/>
            <a:ext cx="7510780" cy="2796600"/>
          </a:xfrm>
          <a:prstGeom prst="rect">
            <a:avLst/>
          </a:prstGeom>
        </p:spPr>
        <p:txBody>
          <a:bodyPr vert="horz" lIns="94229" tIns="47114" rIns="94229" bIns="4711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5317963" y="6746119"/>
            <a:ext cx="4068339" cy="356356"/>
          </a:xfrm>
          <a:prstGeom prst="rect">
            <a:avLst/>
          </a:prstGeom>
        </p:spPr>
        <p:txBody>
          <a:bodyPr vert="horz" lIns="94229" tIns="47114" rIns="94229" bIns="47114" rtlCol="0" anchor="b"/>
          <a:lstStyle>
            <a:lvl1pPr algn="r">
              <a:defRPr sz="1200"/>
            </a:lvl1pPr>
          </a:lstStyle>
          <a:p>
            <a:fld id="{4CBCEA92-F142-4D57-B507-37BDAF44710C}" type="slidenum">
              <a:rPr lang="en-US" smtClean="0"/>
              <a:t>‹#›</a:t>
            </a:fld>
            <a:endParaRPr lang="en-US"/>
          </a:p>
        </p:txBody>
      </p:sp>
    </p:spTree>
    <p:extLst>
      <p:ext uri="{BB962C8B-B14F-4D97-AF65-F5344CB8AC3E}">
        <p14:creationId xmlns:p14="http://schemas.microsoft.com/office/powerpoint/2010/main" val="1402020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www.nealanalytics.com/templates/"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www.nealanalytics.com/templates/"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BLANK - no top bar">
    <p:spTree>
      <p:nvGrpSpPr>
        <p:cNvPr id="1" name=""/>
        <p:cNvGrpSpPr/>
        <p:nvPr/>
      </p:nvGrpSpPr>
      <p:grpSpPr>
        <a:xfrm>
          <a:off x="0" y="0"/>
          <a:ext cx="0" cy="0"/>
          <a:chOff x="0" y="0"/>
          <a:chExt cx="0" cy="0"/>
        </a:xfrm>
      </p:grpSpPr>
      <p:sp>
        <p:nvSpPr>
          <p:cNvPr id="3" name="Rectangle 2"/>
          <p:cNvSpPr/>
          <p:nvPr userDrawn="1"/>
        </p:nvSpPr>
        <p:spPr>
          <a:xfrm>
            <a:off x="0" y="0"/>
            <a:ext cx="12192000" cy="1225485"/>
          </a:xfrm>
          <a:prstGeom prst="rect">
            <a:avLst/>
          </a:prstGeom>
          <a:solidFill>
            <a:srgbClr val="0074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0806366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 Title">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BA73233B-0705-4E94-AE39-0FCF7FAB804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Slide Number Placeholder 5"/>
          <p:cNvSpPr>
            <a:spLocks noGrp="1"/>
          </p:cNvSpPr>
          <p:nvPr>
            <p:ph type="sldNum" sz="quarter" idx="12"/>
          </p:nvPr>
        </p:nvSpPr>
        <p:spPr/>
        <p:txBody>
          <a:bodyPr/>
          <a:lstStyle/>
          <a:p>
            <a:fld id="{5AE1514C-5E56-4738-A1FF-4B1CFD2A3E36}" type="slidenum">
              <a:rPr lang="en-US" smtClean="0"/>
              <a:t>‹#›</a:t>
            </a:fld>
            <a:endParaRPr lang="en-US"/>
          </a:p>
        </p:txBody>
      </p:sp>
      <p:sp>
        <p:nvSpPr>
          <p:cNvPr id="9" name="TextBox 8">
            <a:hlinkClick r:id="rId3"/>
            <a:extLst>
              <a:ext uri="{FF2B5EF4-FFF2-40B4-BE49-F238E27FC236}">
                <a16:creationId xmlns="" xmlns:a16="http://schemas.microsoft.com/office/drawing/2014/main" id="{011B0CED-3A92-43B0-A3DE-C37B6408D9DB}"/>
              </a:ext>
            </a:extLst>
          </p:cNvPr>
          <p:cNvSpPr txBox="1"/>
          <p:nvPr userDrawn="1"/>
        </p:nvSpPr>
        <p:spPr>
          <a:xfrm>
            <a:off x="329642" y="4267687"/>
            <a:ext cx="2664879" cy="329343"/>
          </a:xfrm>
          <a:prstGeom prst="roundRect">
            <a:avLst>
              <a:gd name="adj" fmla="val 50000"/>
            </a:avLst>
          </a:prstGeom>
          <a:solidFill>
            <a:srgbClr val="00B0F0"/>
          </a:solidFill>
          <a:ln w="19050">
            <a:solidFill>
              <a:schemeClr val="tx1"/>
            </a:solidFill>
          </a:ln>
        </p:spPr>
        <p:txBody>
          <a:bodyPr wrap="square" lIns="0" r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effectLst/>
                <a:uLnTx/>
                <a:uFillTx/>
              </a:rPr>
              <a:t>Neal Creative  | click &amp; </a:t>
            </a:r>
            <a:r>
              <a:rPr kumimoji="0" lang="en-US" sz="1200" b="1" i="0" u="none" strike="noStrike" kern="0" cap="none" spc="0" normalizeH="0" baseline="0" noProof="0" dirty="0">
                <a:ln>
                  <a:noFill/>
                </a:ln>
                <a:effectLst/>
                <a:uLnTx/>
                <a:uFillTx/>
              </a:rPr>
              <a:t>Learn more</a:t>
            </a:r>
          </a:p>
        </p:txBody>
      </p:sp>
      <p:sp>
        <p:nvSpPr>
          <p:cNvPr id="10" name="TextBox 9">
            <a:extLst>
              <a:ext uri="{FF2B5EF4-FFF2-40B4-BE49-F238E27FC236}">
                <a16:creationId xmlns="" xmlns:a16="http://schemas.microsoft.com/office/drawing/2014/main" id="{0BEF3013-858C-4FFF-B19A-1F10A879C4E8}"/>
              </a:ext>
            </a:extLst>
          </p:cNvPr>
          <p:cNvSpPr txBox="1"/>
          <p:nvPr userDrawn="1"/>
        </p:nvSpPr>
        <p:spPr>
          <a:xfrm>
            <a:off x="177800" y="6435060"/>
            <a:ext cx="1050288" cy="246221"/>
          </a:xfrm>
          <a:prstGeom prst="rect">
            <a:avLst/>
          </a:prstGeom>
          <a:noFill/>
        </p:spPr>
        <p:txBody>
          <a:bodyPr wrap="none" rtlCol="0">
            <a:spAutoFit/>
          </a:bodyPr>
          <a:lstStyle/>
          <a:p>
            <a:r>
              <a:rPr lang="en-US" sz="1000" dirty="0">
                <a:solidFill>
                  <a:schemeClr val="bg1">
                    <a:lumMod val="75000"/>
                  </a:schemeClr>
                </a:solidFill>
              </a:rPr>
              <a:t>Neal Creative </a:t>
            </a:r>
            <a:r>
              <a:rPr lang="en-US" sz="1000" baseline="30000" dirty="0">
                <a:solidFill>
                  <a:schemeClr val="bg1">
                    <a:lumMod val="75000"/>
                  </a:schemeClr>
                </a:solidFill>
              </a:rPr>
              <a:t>©</a:t>
            </a:r>
          </a:p>
        </p:txBody>
      </p:sp>
    </p:spTree>
    <p:extLst>
      <p:ext uri="{BB962C8B-B14F-4D97-AF65-F5344CB8AC3E}">
        <p14:creationId xmlns:p14="http://schemas.microsoft.com/office/powerpoint/2010/main" val="2221538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AE1514C-5E56-4738-A1FF-4B1CFD2A3E36}" type="slidenum">
              <a:rPr lang="en-US" smtClean="0"/>
              <a:t>‹#›</a:t>
            </a:fld>
            <a:endParaRPr lang="en-US"/>
          </a:p>
        </p:txBody>
      </p:sp>
      <p:sp>
        <p:nvSpPr>
          <p:cNvPr id="5" name="Rectangle 4"/>
          <p:cNvSpPr/>
          <p:nvPr userDrawn="1"/>
        </p:nvSpPr>
        <p:spPr>
          <a:xfrm>
            <a:off x="0" y="0"/>
            <a:ext cx="12192000" cy="11480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5747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1CEEE197-7B3D-420C-8D35-83CAE6B36171}"/>
              </a:ext>
            </a:extLst>
          </p:cNvPr>
          <p:cNvSpPr>
            <a:spLocks noGrp="1"/>
          </p:cNvSpPr>
          <p:nvPr>
            <p:ph type="title" hasCustomPrompt="1"/>
          </p:nvPr>
        </p:nvSpPr>
        <p:spPr>
          <a:solidFill>
            <a:schemeClr val="bg1">
              <a:lumMod val="95000"/>
            </a:schemeClr>
          </a:solidFill>
        </p:spPr>
        <p:txBody>
          <a:bodyPr vert="horz" lIns="457200" tIns="45720" rIns="457200" bIns="45720" rtlCol="0" anchor="ctr">
            <a:noAutofit/>
          </a:bodyPr>
          <a:lstStyle>
            <a:lvl1pPr>
              <a:defRPr lang="en-US" sz="3400" spc="160" baseline="0" dirty="0"/>
            </a:lvl1pPr>
          </a:lstStyle>
          <a:p>
            <a:pPr lvl="0"/>
            <a:r>
              <a:rPr lang="en-US" dirty="0"/>
              <a:t>CLICK TO EDIT MASTER TITLE STYLE</a:t>
            </a:r>
          </a:p>
        </p:txBody>
      </p:sp>
    </p:spTree>
    <p:extLst>
      <p:ext uri="{BB962C8B-B14F-4D97-AF65-F5344CB8AC3E}">
        <p14:creationId xmlns:p14="http://schemas.microsoft.com/office/powerpoint/2010/main" val="206254376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BLANK - no top bar">
    <p:spTree>
      <p:nvGrpSpPr>
        <p:cNvPr id="1" name=""/>
        <p:cNvGrpSpPr/>
        <p:nvPr/>
      </p:nvGrpSpPr>
      <p:grpSpPr>
        <a:xfrm>
          <a:off x="0" y="0"/>
          <a:ext cx="0" cy="0"/>
          <a:chOff x="0" y="0"/>
          <a:chExt cx="0" cy="0"/>
        </a:xfrm>
      </p:grpSpPr>
      <p:sp>
        <p:nvSpPr>
          <p:cNvPr id="3" name="Rectangle 2"/>
          <p:cNvSpPr/>
          <p:nvPr userDrawn="1"/>
        </p:nvSpPr>
        <p:spPr>
          <a:xfrm>
            <a:off x="0" y="0"/>
            <a:ext cx="12192000" cy="122548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hlinkClick r:id="rId2"/>
          </p:cNvPr>
          <p:cNvSpPr txBox="1"/>
          <p:nvPr userDrawn="1"/>
        </p:nvSpPr>
        <p:spPr>
          <a:xfrm>
            <a:off x="9524236" y="6316156"/>
            <a:ext cx="2426464" cy="367873"/>
          </a:xfrm>
          <a:prstGeom prst="roundRect">
            <a:avLst>
              <a:gd name="adj" fmla="val 50000"/>
            </a:avLst>
          </a:prstGeom>
          <a:solidFill>
            <a:schemeClr val="tx2"/>
          </a:solidFill>
        </p:spPr>
        <p:txBody>
          <a:bodyPr wrap="square" rtlCol="0">
            <a:spAutoFit/>
          </a:bodyPr>
          <a:lstStyle/>
          <a:p>
            <a:pPr algn="ctr"/>
            <a:r>
              <a:rPr lang="en-US" sz="1100" dirty="0">
                <a:solidFill>
                  <a:schemeClr val="bg1"/>
                </a:solidFill>
              </a:rPr>
              <a:t>Neal Creative</a:t>
            </a:r>
            <a:r>
              <a:rPr lang="en-US" sz="1100" baseline="0" dirty="0">
                <a:solidFill>
                  <a:schemeClr val="bg1"/>
                </a:solidFill>
              </a:rPr>
              <a:t>  | </a:t>
            </a:r>
            <a:r>
              <a:rPr lang="en-US" sz="1100" b="1" baseline="0" dirty="0">
                <a:solidFill>
                  <a:schemeClr val="bg1"/>
                </a:solidFill>
              </a:rPr>
              <a:t>Learn more</a:t>
            </a:r>
            <a:endParaRPr lang="en-US" sz="1100" b="1" dirty="0">
              <a:solidFill>
                <a:schemeClr val="bg1"/>
              </a:solidFill>
            </a:endParaRPr>
          </a:p>
        </p:txBody>
      </p:sp>
      <p:sp>
        <p:nvSpPr>
          <p:cNvPr id="5" name="TextBox 4">
            <a:extLst>
              <a:ext uri="{FF2B5EF4-FFF2-40B4-BE49-F238E27FC236}">
                <a16:creationId xmlns="" xmlns:a16="http://schemas.microsoft.com/office/drawing/2014/main" id="{FB34A05A-4AD6-4BC6-B6EA-314331190DB2}"/>
              </a:ext>
            </a:extLst>
          </p:cNvPr>
          <p:cNvSpPr txBox="1"/>
          <p:nvPr userDrawn="1"/>
        </p:nvSpPr>
        <p:spPr>
          <a:xfrm>
            <a:off x="177800" y="6435060"/>
            <a:ext cx="1050288" cy="246221"/>
          </a:xfrm>
          <a:prstGeom prst="rect">
            <a:avLst/>
          </a:prstGeom>
          <a:noFill/>
        </p:spPr>
        <p:txBody>
          <a:bodyPr wrap="none" rtlCol="0">
            <a:spAutoFit/>
          </a:bodyPr>
          <a:lstStyle/>
          <a:p>
            <a:r>
              <a:rPr lang="en-US" sz="1000" dirty="0">
                <a:solidFill>
                  <a:schemeClr val="bg1">
                    <a:lumMod val="75000"/>
                  </a:schemeClr>
                </a:solidFill>
              </a:rPr>
              <a:t>Neal Creative </a:t>
            </a:r>
            <a:r>
              <a:rPr lang="en-US" sz="1000" baseline="30000" dirty="0">
                <a:solidFill>
                  <a:schemeClr val="bg1">
                    <a:lumMod val="75000"/>
                  </a:schemeClr>
                </a:solidFill>
              </a:rPr>
              <a:t>©</a:t>
            </a:r>
          </a:p>
        </p:txBody>
      </p:sp>
    </p:spTree>
    <p:extLst>
      <p:ext uri="{BB962C8B-B14F-4D97-AF65-F5344CB8AC3E}">
        <p14:creationId xmlns:p14="http://schemas.microsoft.com/office/powerpoint/2010/main" val="322627904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7"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alphaModFix amt="57000"/>
            <a:lum/>
          </a:blip>
          <a:srcRect/>
          <a:stretch>
            <a:fillRect t="-9000" b="-9000"/>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0"/>
            <a:ext cx="12192000" cy="1050758"/>
          </a:xfrm>
          <a:prstGeom prst="rect">
            <a:avLst/>
          </a:prstGeom>
        </p:spPr>
        <p:txBody>
          <a:bodyPr vert="horz" lIns="457200" tIns="45720" rIns="457200" bIns="45720" rtlCol="0" anchor="ctr">
            <a:noAutofit/>
          </a:bodyPr>
          <a:lstStyle/>
          <a:p>
            <a:pPr lvl="0" algn="ctr">
              <a:lnSpc>
                <a:spcPct val="90000"/>
              </a:lnSpc>
              <a:spcBef>
                <a:spcPct val="0"/>
              </a:spcBef>
              <a:buNone/>
              <a:tabLst>
                <a:tab pos="10579100" algn="l"/>
              </a:tabLst>
            </a:pPr>
            <a:endParaRPr lang="en-US" sz="3400" b="0" i="0" spc="160" baseline="0">
              <a:gradFill>
                <a:gsLst>
                  <a:gs pos="0">
                    <a:schemeClr val="tx2"/>
                  </a:gs>
                  <a:gs pos="100000">
                    <a:schemeClr val="tx2"/>
                  </a:gs>
                </a:gsLst>
                <a:lin ang="5400000" scaled="1"/>
              </a:gradFill>
              <a:latin typeface="Segoe UI Semibold" panose="020B0702040204020203" pitchFamily="34" charset="0"/>
              <a:ea typeface="+mj-ea"/>
              <a:cs typeface="Segoe UI Semibold" panose="020B0702040204020203" pitchFamily="34" charset="0"/>
            </a:endParaRPr>
          </a:p>
        </p:txBody>
      </p:sp>
      <p:sp>
        <p:nvSpPr>
          <p:cNvPr id="2" name="Title Placeholder 1"/>
          <p:cNvSpPr>
            <a:spLocks noGrp="1"/>
          </p:cNvSpPr>
          <p:nvPr>
            <p:ph type="title"/>
          </p:nvPr>
        </p:nvSpPr>
        <p:spPr>
          <a:xfrm>
            <a:off x="0" y="0"/>
            <a:ext cx="12192000" cy="1050758"/>
          </a:xfrm>
          <a:prstGeom prst="rect">
            <a:avLst/>
          </a:prstGeom>
        </p:spPr>
        <p:txBody>
          <a:bodyPr vert="horz" lIns="457200" tIns="45720" rIns="457200" bIns="45720" rtlCol="0" anchor="ctr">
            <a:noAutofit/>
          </a:bodyPr>
          <a:lstStyle/>
          <a:p>
            <a:pPr lvl="0" algn="ctr" defTabSz="914400" rtl="0" eaLnBrk="1" latinLnBrk="0" hangingPunct="1">
              <a:lnSpc>
                <a:spcPct val="90000"/>
              </a:lnSpc>
              <a:spcBef>
                <a:spcPct val="0"/>
              </a:spcBef>
              <a:buNone/>
              <a:tabLst>
                <a:tab pos="10579100" algn="l"/>
              </a:tabLst>
            </a:pPr>
            <a:r>
              <a:rPr lang="en-US" smtClean="0"/>
              <a:t>Click to edit Master title style</a:t>
            </a:r>
            <a:endParaRPr lang="en-US" dirty="0"/>
          </a:p>
        </p:txBody>
      </p:sp>
      <p:sp>
        <p:nvSpPr>
          <p:cNvPr id="3" name="Text Placeholder 2"/>
          <p:cNvSpPr>
            <a:spLocks noGrp="1"/>
          </p:cNvSpPr>
          <p:nvPr>
            <p:ph type="body" idx="1"/>
          </p:nvPr>
        </p:nvSpPr>
        <p:spPr>
          <a:xfrm>
            <a:off x="0" y="1275347"/>
            <a:ext cx="12192000" cy="1949765"/>
          </a:xfrm>
          <a:prstGeom prst="rect">
            <a:avLst/>
          </a:prstGeom>
        </p:spPr>
        <p:txBody>
          <a:bodyPr vert="horz" lIns="457200" tIns="45720" rIns="457200" bIns="4572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9188115" y="6316156"/>
            <a:ext cx="2743200" cy="365125"/>
          </a:xfrm>
          <a:prstGeom prst="rect">
            <a:avLst/>
          </a:prstGeom>
        </p:spPr>
        <p:txBody>
          <a:bodyPr vert="horz" lIns="91440" tIns="45720" rIns="91440" bIns="45720" rtlCol="0" anchor="ctr"/>
          <a:lstStyle>
            <a:lvl1pPr algn="r">
              <a:defRPr sz="1100">
                <a:solidFill>
                  <a:schemeClr val="tx2"/>
                </a:solidFill>
              </a:defRPr>
            </a:lvl1pPr>
          </a:lstStyle>
          <a:p>
            <a:fld id="{5AE1514C-5E56-4738-A1FF-4B1CFD2A3E36}" type="slidenum">
              <a:rPr lang="en-US" smtClean="0"/>
              <a:pPr/>
              <a:t>‹#›</a:t>
            </a:fld>
            <a:endParaRPr lang="en-US"/>
          </a:p>
        </p:txBody>
      </p:sp>
    </p:spTree>
    <p:extLst>
      <p:ext uri="{BB962C8B-B14F-4D97-AF65-F5344CB8AC3E}">
        <p14:creationId xmlns:p14="http://schemas.microsoft.com/office/powerpoint/2010/main" val="1071799329"/>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6" r:id="rId3"/>
    <p:sldLayoutId id="2147483677" r:id="rId4"/>
    <p:sldLayoutId id="2147483679" r:id="rId5"/>
  </p:sldLayoutIdLst>
  <p:hf hdr="0" dt="0"/>
  <p:txStyles>
    <p:titleStyle>
      <a:lvl1pPr algn="ctr" defTabSz="914400" rtl="0" eaLnBrk="1" latinLnBrk="0" hangingPunct="1">
        <a:lnSpc>
          <a:spcPct val="90000"/>
        </a:lnSpc>
        <a:spcBef>
          <a:spcPct val="0"/>
        </a:spcBef>
        <a:buNone/>
        <a:tabLst>
          <a:tab pos="10579100" algn="l"/>
        </a:tabLst>
        <a:defRPr lang="en-US" sz="3400" b="0" i="0" kern="1200" spc="160" baseline="0" dirty="0">
          <a:gradFill>
            <a:gsLst>
              <a:gs pos="0">
                <a:schemeClr val="tx2"/>
              </a:gs>
              <a:gs pos="100000">
                <a:schemeClr val="tx2"/>
              </a:gs>
            </a:gsLst>
            <a:lin ang="5400000" scaled="1"/>
          </a:gradFill>
          <a:latin typeface="Segoe UI Semibold" panose="020B0702040204020203" pitchFamily="34" charset="0"/>
          <a:ea typeface="+mj-ea"/>
          <a:cs typeface="Segoe UI Semibold" panose="020B0702040204020203" pitchFamily="34" charset="0"/>
        </a:defRPr>
      </a:lvl1pPr>
    </p:titleStyle>
    <p:bodyStyle>
      <a:lvl1pPr marL="0" indent="0" algn="ctr" defTabSz="914400" rtl="0" eaLnBrk="1" latinLnBrk="0" hangingPunct="1">
        <a:lnSpc>
          <a:spcPct val="90000"/>
        </a:lnSpc>
        <a:spcBef>
          <a:spcPts val="1000"/>
        </a:spcBef>
        <a:buFont typeface="Arial" panose="020B0604020202020204" pitchFamily="34" charset="0"/>
        <a:buNone/>
        <a:defRPr sz="2800" kern="1200">
          <a:solidFill>
            <a:schemeClr val="tx1">
              <a:lumMod val="85000"/>
              <a:lumOff val="15000"/>
            </a:schemeClr>
          </a:solidFill>
          <a:latin typeface="+mj-lt"/>
          <a:ea typeface="+mn-ea"/>
          <a:cs typeface="+mn-cs"/>
        </a:defRPr>
      </a:lvl1pPr>
      <a:lvl2pPr marL="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j-lt"/>
          <a:ea typeface="+mn-ea"/>
          <a:cs typeface="+mn-cs"/>
        </a:defRPr>
      </a:lvl2pPr>
      <a:lvl3pPr marL="0" indent="0" algn="ctr" defTabSz="914400" rtl="0" eaLnBrk="1" latinLnBrk="0" hangingPunct="1">
        <a:lnSpc>
          <a:spcPct val="90000"/>
        </a:lnSpc>
        <a:spcBef>
          <a:spcPts val="1200"/>
        </a:spcBef>
        <a:spcAft>
          <a:spcPts val="1200"/>
        </a:spcAft>
        <a:buFont typeface="Arial" panose="020B0604020202020204" pitchFamily="34" charset="0"/>
        <a:buNone/>
        <a:defRPr sz="2000" b="1" kern="1200">
          <a:solidFill>
            <a:schemeClr val="tx2"/>
          </a:solidFill>
          <a:latin typeface="+mn-lt"/>
          <a:ea typeface="+mn-ea"/>
          <a:cs typeface="+mn-cs"/>
        </a:defRPr>
      </a:lvl3pPr>
      <a:lvl4pPr marL="0" indent="0" algn="ctr" defTabSz="914400" rtl="0" eaLnBrk="1" latinLnBrk="0" hangingPunct="1">
        <a:lnSpc>
          <a:spcPct val="90000"/>
        </a:lnSpc>
        <a:spcBef>
          <a:spcPts val="500"/>
        </a:spcBef>
        <a:buFont typeface="Arial" panose="020B0604020202020204" pitchFamily="34" charset="0"/>
        <a:buNone/>
        <a:defRPr sz="1600" kern="1200">
          <a:solidFill>
            <a:schemeClr val="tx1">
              <a:lumMod val="85000"/>
              <a:lumOff val="15000"/>
            </a:schemeClr>
          </a:solidFill>
          <a:latin typeface="+mn-lt"/>
          <a:ea typeface="+mn-ea"/>
          <a:cs typeface="+mn-cs"/>
        </a:defRPr>
      </a:lvl4pPr>
      <a:lvl5pPr marL="0" indent="0" algn="ctr" defTabSz="914400" rtl="0" eaLnBrk="1" latinLnBrk="0" hangingPunct="1">
        <a:lnSpc>
          <a:spcPct val="90000"/>
        </a:lnSpc>
        <a:spcBef>
          <a:spcPts val="500"/>
        </a:spcBef>
        <a:spcAft>
          <a:spcPts val="1200"/>
        </a:spcAft>
        <a:buFont typeface="Arial" panose="020B0604020202020204" pitchFamily="34" charset="0"/>
        <a:buNone/>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4.xml"/><Relationship Id="rId2"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4.xml"/><Relationship Id="rId2"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1.png"/><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1" Type="http://schemas.openxmlformats.org/officeDocument/2006/relationships/slideLayout" Target="../slideLayouts/slideLayout4.xml"/><Relationship Id="rId2"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6.png"/><Relationship Id="rId3"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9.png"/><Relationship Id="rId3"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32.tiff"/><Relationship Id="rId4" Type="http://schemas.openxmlformats.org/officeDocument/2006/relationships/image" Target="../media/image33.png"/><Relationship Id="rId5" Type="http://schemas.openxmlformats.org/officeDocument/2006/relationships/image" Target="../media/image34.png"/><Relationship Id="rId6" Type="http://schemas.openxmlformats.org/officeDocument/2006/relationships/image" Target="../media/image35.png"/><Relationship Id="rId1" Type="http://schemas.openxmlformats.org/officeDocument/2006/relationships/slideLayout" Target="../slideLayouts/slideLayout4.xml"/><Relationship Id="rId2" Type="http://schemas.openxmlformats.org/officeDocument/2006/relationships/image" Target="../media/image31.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hyperlink" Target="https://www.kaggle.com/cbagchi/comparing-salaries-over-the-years" TargetMode="External"/><Relationship Id="rId4" Type="http://schemas.openxmlformats.org/officeDocument/2006/relationships/image" Target="../media/image37.png"/><Relationship Id="rId5" Type="http://schemas.openxmlformats.org/officeDocument/2006/relationships/image" Target="../media/image38.tiff"/><Relationship Id="rId1" Type="http://schemas.openxmlformats.org/officeDocument/2006/relationships/slideLayout" Target="../slideLayouts/slideLayout4.xml"/><Relationship Id="rId2" Type="http://schemas.openxmlformats.org/officeDocument/2006/relationships/hyperlink" Target="https://www.kaggle.com/adamschroeder/white-house-salaries-2009-2017"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opendata.socrata.com/Government/2010-Report-to-Congress-on-White-House-Staff/vedg-c5sb" TargetMode="External"/><Relationship Id="rId3" Type="http://schemas.openxmlformats.org/officeDocument/2006/relationships/image" Target="../media/image3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0.png"/><Relationship Id="rId3" Type="http://schemas.openxmlformats.org/officeDocument/2006/relationships/image" Target="../media/image41.png"/></Relationships>
</file>

<file path=ppt/slides/_rels/slide22.xml.rels><?xml version="1.0" encoding="UTF-8" standalone="yes"?>
<Relationships xmlns="http://schemas.openxmlformats.org/package/2006/relationships"><Relationship Id="rId3" Type="http://schemas.openxmlformats.org/officeDocument/2006/relationships/hyperlink" Target="NULL" TargetMode="External"/><Relationship Id="rId4" Type="http://schemas.openxmlformats.org/officeDocument/2006/relationships/hyperlink" Target="NULL" TargetMode="External"/><Relationship Id="rId5" Type="http://schemas.openxmlformats.org/officeDocument/2006/relationships/hyperlink" Target="NULL" TargetMode="External"/><Relationship Id="rId6" Type="http://schemas.openxmlformats.org/officeDocument/2006/relationships/hyperlink" Target="NULL" TargetMode="External"/><Relationship Id="rId7" Type="http://schemas.openxmlformats.org/officeDocument/2006/relationships/hyperlink" Target="NULL" TargetMode="External"/><Relationship Id="rId8" Type="http://schemas.openxmlformats.org/officeDocument/2006/relationships/hyperlink" Target="NULL" TargetMode="External"/><Relationship Id="rId9" Type="http://schemas.openxmlformats.org/officeDocument/2006/relationships/hyperlink" Target="NULL" TargetMode="External"/><Relationship Id="rId10" Type="http://schemas.openxmlformats.org/officeDocument/2006/relationships/hyperlink" Target="NULL" TargetMode="External"/><Relationship Id="rId11" Type="http://schemas.openxmlformats.org/officeDocument/2006/relationships/hyperlink" Target="NULL" TargetMode="External"/><Relationship Id="rId1" Type="http://schemas.openxmlformats.org/officeDocument/2006/relationships/slideLayout" Target="../slideLayouts/slideLayout4.xml"/><Relationship Id="rId2" Type="http://schemas.openxmlformats.org/officeDocument/2006/relationships/hyperlink" Target="https://github.com/AustinLVB/7330SQLclass/blob/master/WHDB.sq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82436" y="210897"/>
            <a:ext cx="10021455" cy="1667435"/>
          </a:xfrm>
          <a:solidFill>
            <a:schemeClr val="bg1"/>
          </a:solidFill>
          <a:ln>
            <a:solidFill>
              <a:schemeClr val="accent1"/>
            </a:solidFill>
          </a:ln>
          <a:effectLst>
            <a:outerShdw blurRad="50800" dist="76200" dir="13500000" algn="br" rotWithShape="0">
              <a:prstClr val="black">
                <a:alpha val="40000"/>
              </a:prstClr>
            </a:outerShdw>
          </a:effectLst>
        </p:spPr>
        <p:txBody>
          <a:bodyPr/>
          <a:lstStyle/>
          <a:p>
            <a:r>
              <a:rPr lang="en-US" sz="2400" dirty="0" smtClean="0">
                <a:solidFill>
                  <a:srgbClr val="00B050"/>
                </a:solidFill>
              </a:rPr>
              <a:t>White </a:t>
            </a:r>
            <a:r>
              <a:rPr lang="en-US" sz="2400" dirty="0" smtClean="0">
                <a:solidFill>
                  <a:srgbClr val="00B050"/>
                </a:solidFill>
              </a:rPr>
              <a:t>House Salary Analysis using </a:t>
            </a:r>
            <a:r>
              <a:rPr lang="en-US" sz="2400" dirty="0" smtClean="0">
                <a:solidFill>
                  <a:srgbClr val="00B050"/>
                </a:solidFill>
              </a:rPr>
              <a:t>SQL in </a:t>
            </a:r>
            <a:r>
              <a:rPr lang="en-US" sz="2400" dirty="0">
                <a:solidFill>
                  <a:srgbClr val="00B050"/>
                </a:solidFill>
              </a:rPr>
              <a:t>MySQL Workbench</a:t>
            </a:r>
            <a:br>
              <a:rPr lang="en-US" sz="2400" dirty="0">
                <a:solidFill>
                  <a:srgbClr val="00B050"/>
                </a:solidFill>
              </a:rPr>
            </a:br>
            <a:r>
              <a:rPr lang="en-US" sz="2400" dirty="0">
                <a:solidFill>
                  <a:srgbClr val="00B050"/>
                </a:solidFill>
              </a:rPr>
              <a:t> SMU- MSDS7330 </a:t>
            </a:r>
            <a:r>
              <a:rPr lang="mr-IN" sz="2400" dirty="0">
                <a:solidFill>
                  <a:srgbClr val="00B050"/>
                </a:solidFill>
              </a:rPr>
              <a:t>–</a:t>
            </a:r>
            <a:r>
              <a:rPr lang="en-US" sz="2400" dirty="0">
                <a:solidFill>
                  <a:srgbClr val="00B050"/>
                </a:solidFill>
              </a:rPr>
              <a:t> Final Project </a:t>
            </a:r>
            <a:r>
              <a:rPr lang="mr-IN" sz="2400" dirty="0">
                <a:solidFill>
                  <a:srgbClr val="00B050"/>
                </a:solidFill>
              </a:rPr>
              <a:t>–</a:t>
            </a:r>
            <a:r>
              <a:rPr lang="en-US" sz="2400" dirty="0">
                <a:solidFill>
                  <a:srgbClr val="00B050"/>
                </a:solidFill>
              </a:rPr>
              <a:t> Presentation </a:t>
            </a:r>
            <a:r>
              <a:rPr lang="en-US" sz="2400" dirty="0" smtClean="0">
                <a:solidFill>
                  <a:srgbClr val="00B050"/>
                </a:solidFill>
              </a:rPr>
              <a:t/>
            </a:r>
            <a:br>
              <a:rPr lang="en-US" sz="2400" dirty="0" smtClean="0">
                <a:solidFill>
                  <a:srgbClr val="00B050"/>
                </a:solidFill>
              </a:rPr>
            </a:br>
            <a:r>
              <a:rPr lang="en-US" sz="2400" dirty="0" smtClean="0">
                <a:solidFill>
                  <a:srgbClr val="00B050"/>
                </a:solidFill>
              </a:rPr>
              <a:t>Matthew Przybyla &amp; Laura Bishop</a:t>
            </a:r>
            <a:endParaRPr lang="en-US" dirty="0">
              <a:solidFill>
                <a:schemeClr val="accent6"/>
              </a:solidFill>
            </a:endParaRPr>
          </a:p>
        </p:txBody>
      </p:sp>
    </p:spTree>
    <p:extLst>
      <p:ext uri="{BB962C8B-B14F-4D97-AF65-F5344CB8AC3E}">
        <p14:creationId xmlns:p14="http://schemas.microsoft.com/office/powerpoint/2010/main" val="1229707096"/>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8. First analysis of salaries</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2142242596"/>
              </p:ext>
            </p:extLst>
          </p:nvPr>
        </p:nvGraphicFramePr>
        <p:xfrm>
          <a:off x="8612122" y="1296567"/>
          <a:ext cx="3297381" cy="5345716"/>
        </p:xfrm>
        <a:graphic>
          <a:graphicData uri="http://schemas.openxmlformats.org/drawingml/2006/table">
            <a:tbl>
              <a:tblPr>
                <a:effectLst>
                  <a:outerShdw blurRad="50800" dist="76200" dir="10800000" algn="r" rotWithShape="0">
                    <a:prstClr val="black">
                      <a:alpha val="40000"/>
                    </a:prstClr>
                  </a:outerShdw>
                </a:effectLst>
                <a:tableStyleId>{5C22544A-7EE6-4342-B048-85BDC9FD1C3A}</a:tableStyleId>
              </a:tblPr>
              <a:tblGrid>
                <a:gridCol w="3297381">
                  <a:extLst>
                    <a:ext uri="{9D8B030D-6E8A-4147-A177-3AD203B41FA5}">
                      <a16:colId xmlns="" xmlns:a16="http://schemas.microsoft.com/office/drawing/2014/main" val="493813631"/>
                    </a:ext>
                  </a:extLst>
                </a:gridCol>
              </a:tblGrid>
              <a:tr h="578937">
                <a:tc>
                  <a:txBody>
                    <a:bodyPr/>
                    <a:lstStyle/>
                    <a:p>
                      <a:pPr algn="ctr"/>
                      <a:r>
                        <a:rPr lang="en-US" sz="2400" dirty="0" smtClean="0">
                          <a:solidFill>
                            <a:schemeClr val="bg1"/>
                          </a:solidFill>
                        </a:rPr>
                        <a:t>Basic summary statistics</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191205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dk1"/>
                          </a:solidFill>
                          <a:ea typeface="Calibri" charset="0"/>
                          <a:cs typeface="Times New Roman" charset="0"/>
                        </a:rPr>
                        <a:t>Selecting the minimum,</a:t>
                      </a:r>
                      <a:r>
                        <a:rPr lang="en-US" sz="2400" baseline="0" dirty="0" smtClean="0">
                          <a:solidFill>
                            <a:schemeClr val="dk1"/>
                          </a:solidFill>
                          <a:ea typeface="Calibri" charset="0"/>
                          <a:cs typeface="Times New Roman" charset="0"/>
                        </a:rPr>
                        <a:t> maximum, and average salaries; we see that some employees made $0 annually</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34736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5789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Formatting</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5052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Not</a:t>
                      </a:r>
                      <a:r>
                        <a:rPr lang="en-US" sz="2400" baseline="0" dirty="0" smtClean="0">
                          <a:gradFill>
                            <a:gsLst>
                              <a:gs pos="18000">
                                <a:schemeClr val="tx1"/>
                              </a:gs>
                              <a:gs pos="36000">
                                <a:schemeClr val="tx1"/>
                              </a:gs>
                            </a:gsLst>
                            <a:lin ang="5400000" scaled="1"/>
                          </a:gradFill>
                        </a:rPr>
                        <a:t> necessary, but good to know if the formatting function that will attach the “$” sign onto the salary</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
        <p:nvSpPr>
          <p:cNvPr id="8" name="TextBox 7"/>
          <p:cNvSpPr txBox="1"/>
          <p:nvPr/>
        </p:nvSpPr>
        <p:spPr>
          <a:xfrm>
            <a:off x="80036" y="1086857"/>
            <a:ext cx="825867" cy="461665"/>
          </a:xfrm>
          <a:prstGeom prst="rect">
            <a:avLst/>
          </a:prstGeom>
          <a:noFill/>
        </p:spPr>
        <p:txBody>
          <a:bodyPr wrap="none" rtlCol="0">
            <a:spAutoFit/>
          </a:bodyPr>
          <a:lstStyle/>
          <a:p>
            <a:r>
              <a:rPr lang="en-US" sz="2400" b="1" dirty="0" smtClean="0">
                <a:solidFill>
                  <a:schemeClr val="bg1"/>
                </a:solidFill>
              </a:rPr>
              <a:t>Code</a:t>
            </a:r>
            <a:endParaRPr lang="en-US" sz="2400" b="1" dirty="0">
              <a:solidFill>
                <a:schemeClr val="bg1"/>
              </a:solidFill>
            </a:endParaRPr>
          </a:p>
        </p:txBody>
      </p:sp>
      <p:sp>
        <p:nvSpPr>
          <p:cNvPr id="9" name="TextBox 8"/>
          <p:cNvSpPr txBox="1"/>
          <p:nvPr/>
        </p:nvSpPr>
        <p:spPr>
          <a:xfrm>
            <a:off x="80036" y="3926578"/>
            <a:ext cx="1079142" cy="461665"/>
          </a:xfrm>
          <a:prstGeom prst="rect">
            <a:avLst/>
          </a:prstGeom>
          <a:noFill/>
        </p:spPr>
        <p:txBody>
          <a:bodyPr wrap="none" rtlCol="0">
            <a:spAutoFit/>
          </a:bodyPr>
          <a:lstStyle/>
          <a:p>
            <a:r>
              <a:rPr lang="en-US" sz="2400" b="1" dirty="0" smtClean="0">
                <a:solidFill>
                  <a:schemeClr val="bg1"/>
                </a:solidFill>
              </a:rPr>
              <a:t>Output</a:t>
            </a:r>
            <a:endParaRPr lang="en-US" sz="2400" b="1" dirty="0">
              <a:solidFill>
                <a:schemeClr val="bg1"/>
              </a:solidFill>
            </a:endParaRPr>
          </a:p>
        </p:txBody>
      </p:sp>
      <p:sp>
        <p:nvSpPr>
          <p:cNvPr id="12" name="Down Arrow 11"/>
          <p:cNvSpPr/>
          <p:nvPr/>
        </p:nvSpPr>
        <p:spPr>
          <a:xfrm>
            <a:off x="905903" y="1144988"/>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own Arrow 12"/>
          <p:cNvSpPr/>
          <p:nvPr/>
        </p:nvSpPr>
        <p:spPr>
          <a:xfrm>
            <a:off x="1325434" y="3965332"/>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786" y="4469650"/>
            <a:ext cx="4711700" cy="2159000"/>
          </a:xfrm>
          <a:prstGeom prst="rect">
            <a:avLst/>
          </a:prstGeom>
          <a:effectLst>
            <a:outerShdw blurRad="50800" dist="76200" dir="13500000" algn="br" rotWithShape="0">
              <a:prstClr val="black">
                <a:alpha val="40000"/>
              </a:prstClr>
            </a:outerShdw>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36" y="1651801"/>
            <a:ext cx="8100852" cy="1520890"/>
          </a:xfrm>
          <a:prstGeom prst="rect">
            <a:avLst/>
          </a:prstGeom>
          <a:effectLst>
            <a:outerShdw blurRad="50800" dist="76200" dir="13500000" algn="br" rotWithShape="0">
              <a:prstClr val="black">
                <a:alpha val="40000"/>
              </a:prstClr>
            </a:outerShdw>
          </a:effectLst>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18458" y="5237019"/>
            <a:ext cx="3325692" cy="823191"/>
          </a:xfrm>
          <a:prstGeom prst="rect">
            <a:avLst/>
          </a:prstGeom>
          <a:effectLst>
            <a:outerShdw blurRad="50800" dist="76200" dir="13500000" algn="br" rotWithShape="0">
              <a:prstClr val="black">
                <a:alpha val="40000"/>
              </a:prstClr>
            </a:outerShdw>
          </a:effectLst>
        </p:spPr>
      </p:pic>
    </p:spTree>
    <p:extLst>
      <p:ext uri="{BB962C8B-B14F-4D97-AF65-F5344CB8AC3E}">
        <p14:creationId xmlns:p14="http://schemas.microsoft.com/office/powerpoint/2010/main" val="49360421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a:solidFill>
                  <a:schemeClr val="accent6"/>
                </a:solidFill>
              </a:rPr>
              <a:t>9</a:t>
            </a:r>
            <a:r>
              <a:rPr lang="en-US" sz="2400" dirty="0" smtClean="0">
                <a:solidFill>
                  <a:schemeClr val="accent6"/>
                </a:solidFill>
              </a:rPr>
              <a:t>. A deeper look into Legislative Assistant </a:t>
            </a:r>
            <a:r>
              <a:rPr lang="en-US" sz="2400" dirty="0">
                <a:solidFill>
                  <a:schemeClr val="accent6"/>
                </a:solidFill>
              </a:rPr>
              <a:t>p</a:t>
            </a:r>
            <a:r>
              <a:rPr lang="en-US" sz="2400" dirty="0" smtClean="0">
                <a:solidFill>
                  <a:schemeClr val="accent6"/>
                </a:solidFill>
              </a:rPr>
              <a:t>osition title </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2107969017"/>
              </p:ext>
            </p:extLst>
          </p:nvPr>
        </p:nvGraphicFramePr>
        <p:xfrm>
          <a:off x="8327432" y="1274619"/>
          <a:ext cx="3582071" cy="5440390"/>
        </p:xfrm>
        <a:graphic>
          <a:graphicData uri="http://schemas.openxmlformats.org/drawingml/2006/table">
            <a:tbl>
              <a:tblPr>
                <a:effectLst>
                  <a:outerShdw blurRad="50800" dist="76200" dir="13500000" algn="br" rotWithShape="0">
                    <a:prstClr val="black">
                      <a:alpha val="40000"/>
                    </a:prstClr>
                  </a:outerShdw>
                </a:effectLst>
                <a:tableStyleId>{5C22544A-7EE6-4342-B048-85BDC9FD1C3A}</a:tableStyleId>
              </a:tblPr>
              <a:tblGrid>
                <a:gridCol w="3582071">
                  <a:extLst>
                    <a:ext uri="{9D8B030D-6E8A-4147-A177-3AD203B41FA5}">
                      <a16:colId xmlns="" xmlns:a16="http://schemas.microsoft.com/office/drawing/2014/main" val="493813631"/>
                    </a:ext>
                  </a:extLst>
                </a:gridCol>
              </a:tblGrid>
              <a:tr h="533121">
                <a:tc>
                  <a:txBody>
                    <a:bodyPr/>
                    <a:lstStyle/>
                    <a:p>
                      <a:pPr algn="ctr"/>
                      <a:r>
                        <a:rPr lang="en-US" sz="2400" dirty="0" smtClean="0">
                          <a:solidFill>
                            <a:schemeClr val="bg1"/>
                          </a:solidFill>
                        </a:rPr>
                        <a:t>Using</a:t>
                      </a:r>
                      <a:r>
                        <a:rPr lang="en-US" sz="2400" baseline="0" dirty="0" smtClean="0">
                          <a:solidFill>
                            <a:schemeClr val="bg1"/>
                          </a:solidFill>
                        </a:rPr>
                        <a:t> like function</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20964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dk1"/>
                          </a:solidFill>
                          <a:ea typeface="Calibri" charset="0"/>
                          <a:cs typeface="Times New Roman" charset="0"/>
                        </a:rPr>
                        <a:t>Finding specifically a position title that contains the words “Legislativ</a:t>
                      </a:r>
                      <a:r>
                        <a:rPr lang="en-US" sz="2400" baseline="0" dirty="0" smtClean="0">
                          <a:solidFill>
                            <a:schemeClr val="dk1"/>
                          </a:solidFill>
                          <a:ea typeface="Calibri" charset="0"/>
                          <a:cs typeface="Times New Roman" charset="0"/>
                        </a:rPr>
                        <a:t>e Assistant”, we notice they were paid the least amount on average</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3198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5331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Count function</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76827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We used “count” to find</a:t>
                      </a:r>
                      <a:r>
                        <a:rPr lang="en-US" sz="2400" baseline="0" dirty="0" smtClean="0">
                          <a:gradFill>
                            <a:gsLst>
                              <a:gs pos="18000">
                                <a:schemeClr val="tx1"/>
                              </a:gs>
                              <a:gs pos="36000">
                                <a:schemeClr val="tx1"/>
                              </a:gs>
                            </a:gsLst>
                            <a:lin ang="5400000" scaled="1"/>
                          </a:gradFill>
                        </a:rPr>
                        <a:t> that base L.A. title was most common with various similar but unique titles</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
        <p:nvSpPr>
          <p:cNvPr id="8" name="TextBox 7"/>
          <p:cNvSpPr txBox="1"/>
          <p:nvPr/>
        </p:nvSpPr>
        <p:spPr>
          <a:xfrm>
            <a:off x="80036" y="1086857"/>
            <a:ext cx="825867" cy="461665"/>
          </a:xfrm>
          <a:prstGeom prst="rect">
            <a:avLst/>
          </a:prstGeom>
          <a:noFill/>
        </p:spPr>
        <p:txBody>
          <a:bodyPr wrap="none" rtlCol="0">
            <a:spAutoFit/>
          </a:bodyPr>
          <a:lstStyle/>
          <a:p>
            <a:r>
              <a:rPr lang="en-US" sz="2400" b="1" dirty="0" smtClean="0">
                <a:solidFill>
                  <a:schemeClr val="bg1"/>
                </a:solidFill>
              </a:rPr>
              <a:t>Code</a:t>
            </a:r>
            <a:endParaRPr lang="en-US" sz="2400" b="1" dirty="0">
              <a:solidFill>
                <a:schemeClr val="bg1"/>
              </a:solidFill>
            </a:endParaRPr>
          </a:p>
        </p:txBody>
      </p:sp>
      <p:sp>
        <p:nvSpPr>
          <p:cNvPr id="9" name="TextBox 8"/>
          <p:cNvSpPr txBox="1"/>
          <p:nvPr/>
        </p:nvSpPr>
        <p:spPr>
          <a:xfrm>
            <a:off x="80036" y="3926578"/>
            <a:ext cx="1079142" cy="461665"/>
          </a:xfrm>
          <a:prstGeom prst="rect">
            <a:avLst/>
          </a:prstGeom>
          <a:noFill/>
        </p:spPr>
        <p:txBody>
          <a:bodyPr wrap="none" rtlCol="0">
            <a:spAutoFit/>
          </a:bodyPr>
          <a:lstStyle/>
          <a:p>
            <a:r>
              <a:rPr lang="en-US" sz="2400" b="1" dirty="0" smtClean="0">
                <a:solidFill>
                  <a:schemeClr val="bg1"/>
                </a:solidFill>
              </a:rPr>
              <a:t>Output</a:t>
            </a:r>
            <a:endParaRPr lang="en-US" sz="2400" b="1" dirty="0">
              <a:solidFill>
                <a:schemeClr val="bg1"/>
              </a:solidFill>
            </a:endParaRPr>
          </a:p>
        </p:txBody>
      </p:sp>
      <p:sp>
        <p:nvSpPr>
          <p:cNvPr id="12" name="Down Arrow 11"/>
          <p:cNvSpPr/>
          <p:nvPr/>
        </p:nvSpPr>
        <p:spPr>
          <a:xfrm>
            <a:off x="905903" y="1144988"/>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036" y="1639901"/>
            <a:ext cx="7647459" cy="1863571"/>
          </a:xfrm>
          <a:prstGeom prst="rect">
            <a:avLst/>
          </a:prstGeom>
          <a:effectLst>
            <a:outerShdw blurRad="50800" dist="76200" dir="8100000" algn="tr" rotWithShape="0">
              <a:prstClr val="black">
                <a:alpha val="40000"/>
              </a:prst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9115" y="3687088"/>
            <a:ext cx="6282759" cy="1324799"/>
          </a:xfrm>
          <a:prstGeom prst="rect">
            <a:avLst/>
          </a:prstGeom>
          <a:effectLst>
            <a:outerShdw blurRad="50800" dist="76200" dir="10800000" algn="r" rotWithShape="0">
              <a:prstClr val="black">
                <a:alpha val="40000"/>
              </a:prstClr>
            </a:outerShdw>
          </a:effectLst>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05125" y="5181421"/>
            <a:ext cx="4775200" cy="1600200"/>
          </a:xfrm>
          <a:prstGeom prst="rect">
            <a:avLst/>
          </a:prstGeom>
          <a:effectLst>
            <a:outerShdw blurRad="50800" dist="76200" dir="8100000" algn="tr" rotWithShape="0">
              <a:prstClr val="black">
                <a:alpha val="40000"/>
              </a:prstClr>
            </a:outerShdw>
          </a:effectLst>
        </p:spPr>
      </p:pic>
      <p:sp>
        <p:nvSpPr>
          <p:cNvPr id="14" name="Right Arrow 13"/>
          <p:cNvSpPr/>
          <p:nvPr/>
        </p:nvSpPr>
        <p:spPr>
          <a:xfrm>
            <a:off x="404215" y="4571001"/>
            <a:ext cx="1003375" cy="3151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p:nvSpPr>
        <p:spPr>
          <a:xfrm>
            <a:off x="905903" y="5826248"/>
            <a:ext cx="853212" cy="2922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784462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10. Assistant verse Deputy position titles</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1597544160"/>
              </p:ext>
            </p:extLst>
          </p:nvPr>
        </p:nvGraphicFramePr>
        <p:xfrm>
          <a:off x="8327432" y="1274619"/>
          <a:ext cx="3582071" cy="5250872"/>
        </p:xfrm>
        <a:graphic>
          <a:graphicData uri="http://schemas.openxmlformats.org/drawingml/2006/table">
            <a:tbl>
              <a:tblPr>
                <a:effectLst>
                  <a:outerShdw blurRad="50800" dist="76200" dir="13500000" algn="br" rotWithShape="0">
                    <a:prstClr val="black">
                      <a:alpha val="40000"/>
                    </a:prstClr>
                  </a:outerShdw>
                </a:effectLst>
                <a:tableStyleId>{5C22544A-7EE6-4342-B048-85BDC9FD1C3A}</a:tableStyleId>
              </a:tblPr>
              <a:tblGrid>
                <a:gridCol w="3582071">
                  <a:extLst>
                    <a:ext uri="{9D8B030D-6E8A-4147-A177-3AD203B41FA5}">
                      <a16:colId xmlns="" xmlns:a16="http://schemas.microsoft.com/office/drawing/2014/main" val="493813631"/>
                    </a:ext>
                  </a:extLst>
                </a:gridCol>
              </a:tblGrid>
              <a:tr h="533121">
                <a:tc>
                  <a:txBody>
                    <a:bodyPr/>
                    <a:lstStyle/>
                    <a:p>
                      <a:pPr algn="ctr"/>
                      <a:r>
                        <a:rPr lang="en-US" sz="2400" dirty="0" smtClean="0">
                          <a:solidFill>
                            <a:schemeClr val="bg1"/>
                          </a:solidFill>
                        </a:rPr>
                        <a:t>Salary comparison</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20964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dk1"/>
                          </a:solidFill>
                          <a:ea typeface="Calibri" charset="0"/>
                          <a:cs typeface="Times New Roman" charset="0"/>
                        </a:rPr>
                        <a:t>In this comparison</a:t>
                      </a:r>
                      <a:r>
                        <a:rPr lang="en-US" sz="2400" baseline="0" dirty="0" smtClean="0">
                          <a:solidFill>
                            <a:schemeClr val="dk1"/>
                          </a:solidFill>
                          <a:ea typeface="Calibri" charset="0"/>
                          <a:cs typeface="Times New Roman" charset="0"/>
                        </a:rPr>
                        <a:t> we see that simply adding “Deputy” to a title is tied to a substantially larger salary</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3198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5331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Specifics</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76827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We</a:t>
                      </a:r>
                      <a:r>
                        <a:rPr lang="en-US" sz="2400" baseline="0" dirty="0" smtClean="0">
                          <a:gradFill>
                            <a:gsLst>
                              <a:gs pos="18000">
                                <a:schemeClr val="tx1"/>
                              </a:gs>
                              <a:gs pos="36000">
                                <a:schemeClr val="tx1"/>
                              </a:gs>
                            </a:gsLst>
                            <a:lin ang="5400000" scaled="1"/>
                          </a:gradFill>
                        </a:rPr>
                        <a:t> see the highest salary at $162,500 for Deputy whereas without that title we only see $45,000</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
        <p:nvSpPr>
          <p:cNvPr id="8" name="TextBox 7"/>
          <p:cNvSpPr txBox="1"/>
          <p:nvPr/>
        </p:nvSpPr>
        <p:spPr>
          <a:xfrm>
            <a:off x="80036" y="1086857"/>
            <a:ext cx="825867" cy="461665"/>
          </a:xfrm>
          <a:prstGeom prst="rect">
            <a:avLst/>
          </a:prstGeom>
          <a:noFill/>
        </p:spPr>
        <p:txBody>
          <a:bodyPr wrap="none" rtlCol="0">
            <a:spAutoFit/>
          </a:bodyPr>
          <a:lstStyle/>
          <a:p>
            <a:r>
              <a:rPr lang="en-US" sz="2400" b="1" dirty="0" smtClean="0">
                <a:solidFill>
                  <a:schemeClr val="bg1"/>
                </a:solidFill>
              </a:rPr>
              <a:t>Code</a:t>
            </a:r>
            <a:endParaRPr lang="en-US" sz="2400" b="1" dirty="0">
              <a:solidFill>
                <a:schemeClr val="bg1"/>
              </a:solidFill>
            </a:endParaRPr>
          </a:p>
        </p:txBody>
      </p:sp>
      <p:sp>
        <p:nvSpPr>
          <p:cNvPr id="9" name="TextBox 8"/>
          <p:cNvSpPr txBox="1"/>
          <p:nvPr/>
        </p:nvSpPr>
        <p:spPr>
          <a:xfrm>
            <a:off x="80036" y="3926578"/>
            <a:ext cx="1079142" cy="461665"/>
          </a:xfrm>
          <a:prstGeom prst="rect">
            <a:avLst/>
          </a:prstGeom>
          <a:noFill/>
        </p:spPr>
        <p:txBody>
          <a:bodyPr wrap="none" rtlCol="0">
            <a:spAutoFit/>
          </a:bodyPr>
          <a:lstStyle/>
          <a:p>
            <a:r>
              <a:rPr lang="en-US" sz="2400" b="1" dirty="0" smtClean="0">
                <a:solidFill>
                  <a:schemeClr val="bg1"/>
                </a:solidFill>
              </a:rPr>
              <a:t>Output</a:t>
            </a:r>
            <a:endParaRPr lang="en-US" sz="2400" b="1" dirty="0">
              <a:solidFill>
                <a:schemeClr val="bg1"/>
              </a:solidFill>
            </a:endParaRPr>
          </a:p>
        </p:txBody>
      </p:sp>
      <p:sp>
        <p:nvSpPr>
          <p:cNvPr id="12" name="Down Arrow 11"/>
          <p:cNvSpPr/>
          <p:nvPr/>
        </p:nvSpPr>
        <p:spPr>
          <a:xfrm>
            <a:off x="905903" y="1144988"/>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882" y="1680111"/>
            <a:ext cx="8039100" cy="2095500"/>
          </a:xfrm>
          <a:prstGeom prst="rect">
            <a:avLst/>
          </a:prstGeom>
          <a:effectLst>
            <a:outerShdw blurRad="50800" dist="76200" dir="13500000" algn="br" rotWithShape="0">
              <a:prstClr val="black">
                <a:alpha val="40000"/>
              </a:prstClr>
            </a:outerShdw>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882" y="4918364"/>
            <a:ext cx="7845134" cy="1574146"/>
          </a:xfrm>
          <a:prstGeom prst="rect">
            <a:avLst/>
          </a:prstGeom>
          <a:effectLst>
            <a:outerShdw blurRad="50800" dist="76200" dir="13500000" algn="br" rotWithShape="0">
              <a:prstClr val="black">
                <a:alpha val="40000"/>
              </a:prstClr>
            </a:outerShdw>
          </a:effectLst>
        </p:spPr>
      </p:pic>
      <p:sp>
        <p:nvSpPr>
          <p:cNvPr id="16" name="Down Arrow 15"/>
          <p:cNvSpPr/>
          <p:nvPr/>
        </p:nvSpPr>
        <p:spPr>
          <a:xfrm>
            <a:off x="1515503" y="4212886"/>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845269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11. Assistant vs. Deputy Director </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2084142326"/>
              </p:ext>
            </p:extLst>
          </p:nvPr>
        </p:nvGraphicFramePr>
        <p:xfrm>
          <a:off x="8327432" y="1274619"/>
          <a:ext cx="3582071" cy="5250872"/>
        </p:xfrm>
        <a:graphic>
          <a:graphicData uri="http://schemas.openxmlformats.org/drawingml/2006/table">
            <a:tbl>
              <a:tblPr>
                <a:effectLst>
                  <a:outerShdw blurRad="50800" dist="76200" dir="13500000" algn="br" rotWithShape="0">
                    <a:prstClr val="black">
                      <a:alpha val="40000"/>
                    </a:prstClr>
                  </a:outerShdw>
                </a:effectLst>
                <a:tableStyleId>{5C22544A-7EE6-4342-B048-85BDC9FD1C3A}</a:tableStyleId>
              </a:tblPr>
              <a:tblGrid>
                <a:gridCol w="3582071">
                  <a:extLst>
                    <a:ext uri="{9D8B030D-6E8A-4147-A177-3AD203B41FA5}">
                      <a16:colId xmlns="" xmlns:a16="http://schemas.microsoft.com/office/drawing/2014/main" val="493813631"/>
                    </a:ext>
                  </a:extLst>
                </a:gridCol>
              </a:tblGrid>
              <a:tr h="533121">
                <a:tc>
                  <a:txBody>
                    <a:bodyPr/>
                    <a:lstStyle/>
                    <a:p>
                      <a:pPr algn="ctr"/>
                      <a:r>
                        <a:rPr lang="en-US" sz="2400" dirty="0" smtClean="0">
                          <a:solidFill>
                            <a:schemeClr val="bg1"/>
                          </a:solidFill>
                        </a:rPr>
                        <a:t>Salary comparison</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20964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dk1"/>
                          </a:solidFill>
                          <a:ea typeface="Calibri" charset="0"/>
                          <a:cs typeface="Times New Roman" charset="0"/>
                        </a:rPr>
                        <a:t>Assistants</a:t>
                      </a:r>
                      <a:r>
                        <a:rPr lang="en-US" sz="2400" baseline="0" dirty="0" smtClean="0">
                          <a:solidFill>
                            <a:schemeClr val="dk1"/>
                          </a:solidFill>
                          <a:ea typeface="Calibri" charset="0"/>
                          <a:cs typeface="Times New Roman" charset="0"/>
                        </a:rPr>
                        <a:t> make as low as 27% of what the top Director makes when they  are of Deputy status</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3198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5331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Specifics</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76827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Most of the Assistants</a:t>
                      </a:r>
                      <a:r>
                        <a:rPr lang="en-US" sz="2400" baseline="0" dirty="0" smtClean="0">
                          <a:gradFill>
                            <a:gsLst>
                              <a:gs pos="18000">
                                <a:schemeClr val="tx1"/>
                              </a:gs>
                              <a:gs pos="36000">
                                <a:schemeClr val="tx1"/>
                              </a:gs>
                            </a:gsLst>
                            <a:lin ang="5400000" scaled="1"/>
                          </a:gradFill>
                        </a:rPr>
                        <a:t> make $50,000 while Deputy titles make up to 3X as much</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
        <p:nvSpPr>
          <p:cNvPr id="8" name="TextBox 7"/>
          <p:cNvSpPr txBox="1"/>
          <p:nvPr/>
        </p:nvSpPr>
        <p:spPr>
          <a:xfrm>
            <a:off x="80036" y="1086857"/>
            <a:ext cx="825867" cy="461665"/>
          </a:xfrm>
          <a:prstGeom prst="rect">
            <a:avLst/>
          </a:prstGeom>
          <a:noFill/>
        </p:spPr>
        <p:txBody>
          <a:bodyPr wrap="none" rtlCol="0">
            <a:spAutoFit/>
          </a:bodyPr>
          <a:lstStyle/>
          <a:p>
            <a:r>
              <a:rPr lang="en-US" sz="2400" b="1" dirty="0" smtClean="0">
                <a:solidFill>
                  <a:schemeClr val="bg1"/>
                </a:solidFill>
              </a:rPr>
              <a:t>Code</a:t>
            </a:r>
            <a:endParaRPr lang="en-US" sz="2400" b="1" dirty="0">
              <a:solidFill>
                <a:schemeClr val="bg1"/>
              </a:solidFill>
            </a:endParaRPr>
          </a:p>
        </p:txBody>
      </p:sp>
      <p:sp>
        <p:nvSpPr>
          <p:cNvPr id="9" name="TextBox 8"/>
          <p:cNvSpPr txBox="1"/>
          <p:nvPr/>
        </p:nvSpPr>
        <p:spPr>
          <a:xfrm>
            <a:off x="94186" y="4778286"/>
            <a:ext cx="1079142" cy="461665"/>
          </a:xfrm>
          <a:prstGeom prst="rect">
            <a:avLst/>
          </a:prstGeom>
          <a:noFill/>
        </p:spPr>
        <p:txBody>
          <a:bodyPr wrap="none" rtlCol="0">
            <a:spAutoFit/>
          </a:bodyPr>
          <a:lstStyle/>
          <a:p>
            <a:r>
              <a:rPr lang="en-US" sz="2400" b="1" dirty="0" smtClean="0">
                <a:solidFill>
                  <a:schemeClr val="bg1"/>
                </a:solidFill>
              </a:rPr>
              <a:t>Output</a:t>
            </a:r>
            <a:endParaRPr lang="en-US" sz="2400" b="1" dirty="0">
              <a:solidFill>
                <a:schemeClr val="bg1"/>
              </a:solidFill>
            </a:endParaRPr>
          </a:p>
        </p:txBody>
      </p:sp>
      <p:sp>
        <p:nvSpPr>
          <p:cNvPr id="12" name="Down Arrow 11"/>
          <p:cNvSpPr/>
          <p:nvPr/>
        </p:nvSpPr>
        <p:spPr>
          <a:xfrm>
            <a:off x="905903" y="1144988"/>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036" y="1548522"/>
            <a:ext cx="7952634" cy="2998932"/>
          </a:xfrm>
          <a:prstGeom prst="rect">
            <a:avLst/>
          </a:prstGeom>
          <a:effectLst>
            <a:outerShdw blurRad="50800" dist="76200" dir="13500000" algn="br" rotWithShape="0">
              <a:prstClr val="black">
                <a:alpha val="40000"/>
              </a:prst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8115" y="4884882"/>
            <a:ext cx="2489200" cy="1841500"/>
          </a:xfrm>
          <a:prstGeom prst="rect">
            <a:avLst/>
          </a:prstGeom>
          <a:effectLst>
            <a:outerShdw blurRad="50800" dist="76200" dir="13500000" algn="br" rotWithShape="0">
              <a:prstClr val="black">
                <a:alpha val="40000"/>
              </a:prstClr>
            </a:outerShdw>
          </a:effectLst>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40302" y="4884882"/>
            <a:ext cx="2552700" cy="1765300"/>
          </a:xfrm>
          <a:prstGeom prst="rect">
            <a:avLst/>
          </a:prstGeom>
          <a:effectLst>
            <a:outerShdw blurRad="50800" dist="76200" dir="13500000" algn="br" rotWithShape="0">
              <a:prstClr val="black">
                <a:alpha val="40000"/>
              </a:prstClr>
            </a:outerShdw>
          </a:effectLst>
        </p:spPr>
      </p:pic>
      <p:sp>
        <p:nvSpPr>
          <p:cNvPr id="13" name="Right Arrow 12"/>
          <p:cNvSpPr/>
          <p:nvPr/>
        </p:nvSpPr>
        <p:spPr>
          <a:xfrm>
            <a:off x="340510" y="5563316"/>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p:nvSpPr>
        <p:spPr>
          <a:xfrm>
            <a:off x="4261176" y="5525216"/>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966607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12. A closer look into the count function</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574306865"/>
              </p:ext>
            </p:extLst>
          </p:nvPr>
        </p:nvGraphicFramePr>
        <p:xfrm>
          <a:off x="7481456" y="1274619"/>
          <a:ext cx="4428048" cy="5205320"/>
        </p:xfrm>
        <a:graphic>
          <a:graphicData uri="http://schemas.openxmlformats.org/drawingml/2006/table">
            <a:tbl>
              <a:tblPr>
                <a:effectLst>
                  <a:outerShdw blurRad="50800" dist="76200" dir="13500000" algn="br" rotWithShape="0">
                    <a:prstClr val="black">
                      <a:alpha val="40000"/>
                    </a:prstClr>
                  </a:outerShdw>
                </a:effectLst>
                <a:tableStyleId>{5C22544A-7EE6-4342-B048-85BDC9FD1C3A}</a:tableStyleId>
              </a:tblPr>
              <a:tblGrid>
                <a:gridCol w="4428048">
                  <a:extLst>
                    <a:ext uri="{9D8B030D-6E8A-4147-A177-3AD203B41FA5}">
                      <a16:colId xmlns="" xmlns:a16="http://schemas.microsoft.com/office/drawing/2014/main" val="493813631"/>
                    </a:ext>
                  </a:extLst>
                </a:gridCol>
              </a:tblGrid>
              <a:tr h="533121">
                <a:tc>
                  <a:txBody>
                    <a:bodyPr/>
                    <a:lstStyle/>
                    <a:p>
                      <a:pPr algn="ctr"/>
                      <a:r>
                        <a:rPr lang="en-US" sz="2400" dirty="0" smtClean="0">
                          <a:solidFill>
                            <a:schemeClr val="bg1"/>
                          </a:solidFill>
                        </a:rPr>
                        <a:t>Count</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20964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dk1"/>
                          </a:solidFill>
                          <a:ea typeface="Calibri" charset="0"/>
                          <a:cs typeface="Times New Roman" charset="0"/>
                        </a:rPr>
                        <a:t>When</a:t>
                      </a:r>
                      <a:r>
                        <a:rPr lang="en-US" sz="2400" baseline="0" dirty="0" smtClean="0">
                          <a:solidFill>
                            <a:schemeClr val="dk1"/>
                          </a:solidFill>
                          <a:ea typeface="Calibri" charset="0"/>
                          <a:cs typeface="Times New Roman" charset="0"/>
                        </a:rPr>
                        <a:t> examining “Deputy Associate” position titles, we used the count function to asses variability </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5331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Results</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76827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This specific position displayed a great amount of variable</a:t>
                      </a:r>
                      <a:r>
                        <a:rPr lang="en-US" sz="2400" baseline="0" dirty="0" smtClean="0">
                          <a:gradFill>
                            <a:gsLst>
                              <a:gs pos="18000">
                                <a:schemeClr val="tx1"/>
                              </a:gs>
                              <a:gs pos="36000">
                                <a:schemeClr val="tx1"/>
                              </a:gs>
                            </a:gsLst>
                            <a:lin ang="5400000" scaled="1"/>
                          </a:gradFill>
                        </a:rPr>
                        <a:t> titles and with a larger count for each respective position title</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
        <p:nvSpPr>
          <p:cNvPr id="8" name="TextBox 7"/>
          <p:cNvSpPr txBox="1"/>
          <p:nvPr/>
        </p:nvSpPr>
        <p:spPr>
          <a:xfrm>
            <a:off x="80036" y="1086857"/>
            <a:ext cx="825867" cy="461665"/>
          </a:xfrm>
          <a:prstGeom prst="rect">
            <a:avLst/>
          </a:prstGeom>
          <a:noFill/>
        </p:spPr>
        <p:txBody>
          <a:bodyPr wrap="none" rtlCol="0">
            <a:spAutoFit/>
          </a:bodyPr>
          <a:lstStyle/>
          <a:p>
            <a:r>
              <a:rPr lang="en-US" sz="2400" b="1" dirty="0" smtClean="0">
                <a:solidFill>
                  <a:schemeClr val="bg1"/>
                </a:solidFill>
              </a:rPr>
              <a:t>Code</a:t>
            </a:r>
            <a:endParaRPr lang="en-US" sz="2400" b="1" dirty="0">
              <a:solidFill>
                <a:schemeClr val="bg1"/>
              </a:solidFill>
            </a:endParaRPr>
          </a:p>
        </p:txBody>
      </p:sp>
      <p:sp>
        <p:nvSpPr>
          <p:cNvPr id="9" name="TextBox 8"/>
          <p:cNvSpPr txBox="1"/>
          <p:nvPr/>
        </p:nvSpPr>
        <p:spPr>
          <a:xfrm>
            <a:off x="80036" y="3349694"/>
            <a:ext cx="1079142" cy="461665"/>
          </a:xfrm>
          <a:prstGeom prst="rect">
            <a:avLst/>
          </a:prstGeom>
          <a:noFill/>
        </p:spPr>
        <p:txBody>
          <a:bodyPr wrap="none" rtlCol="0">
            <a:spAutoFit/>
          </a:bodyPr>
          <a:lstStyle/>
          <a:p>
            <a:r>
              <a:rPr lang="en-US" sz="2400" b="1" dirty="0" smtClean="0">
                <a:solidFill>
                  <a:schemeClr val="bg1"/>
                </a:solidFill>
              </a:rPr>
              <a:t>Output</a:t>
            </a:r>
            <a:endParaRPr lang="en-US" sz="2400" b="1" dirty="0">
              <a:solidFill>
                <a:schemeClr val="bg1"/>
              </a:solidFill>
            </a:endParaRPr>
          </a:p>
        </p:txBody>
      </p:sp>
      <p:sp>
        <p:nvSpPr>
          <p:cNvPr id="12" name="Down Arrow 11"/>
          <p:cNvSpPr/>
          <p:nvPr/>
        </p:nvSpPr>
        <p:spPr>
          <a:xfrm>
            <a:off x="905903" y="1144988"/>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411" y="1671107"/>
            <a:ext cx="5780823" cy="1058238"/>
          </a:xfrm>
          <a:prstGeom prst="rect">
            <a:avLst/>
          </a:prstGeom>
          <a:effectLst>
            <a:outerShdw blurRad="50800" dist="76200" dir="13500000" algn="br" rotWithShape="0">
              <a:prstClr val="black">
                <a:alpha val="40000"/>
              </a:prstClr>
            </a:outerShdw>
          </a:effectLst>
        </p:spPr>
      </p:pic>
      <p:sp>
        <p:nvSpPr>
          <p:cNvPr id="17" name="Down Arrow 16"/>
          <p:cNvSpPr/>
          <p:nvPr/>
        </p:nvSpPr>
        <p:spPr>
          <a:xfrm>
            <a:off x="1173328" y="3478909"/>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411" y="4142509"/>
            <a:ext cx="5009782" cy="2145146"/>
          </a:xfrm>
          <a:prstGeom prst="rect">
            <a:avLst/>
          </a:prstGeom>
          <a:effectLst>
            <a:outerShdw blurRad="50800" dist="76200" dir="13500000" algn="br" rotWithShape="0">
              <a:prstClr val="black">
                <a:alpha val="40000"/>
              </a:prstClr>
            </a:outerShdw>
          </a:effectLst>
        </p:spPr>
      </p:pic>
    </p:spTree>
    <p:extLst>
      <p:ext uri="{BB962C8B-B14F-4D97-AF65-F5344CB8AC3E}">
        <p14:creationId xmlns:p14="http://schemas.microsoft.com/office/powerpoint/2010/main" val="29190779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13. Comparing two position titles within one command</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1583970437"/>
              </p:ext>
            </p:extLst>
          </p:nvPr>
        </p:nvGraphicFramePr>
        <p:xfrm>
          <a:off x="9060873" y="1274619"/>
          <a:ext cx="2848630" cy="5357284"/>
        </p:xfrm>
        <a:graphic>
          <a:graphicData uri="http://schemas.openxmlformats.org/drawingml/2006/table">
            <a:tbl>
              <a:tblPr>
                <a:effectLst>
                  <a:outerShdw blurRad="50800" dist="76200" dir="13500000" algn="br" rotWithShape="0">
                    <a:prstClr val="black">
                      <a:alpha val="40000"/>
                    </a:prstClr>
                  </a:outerShdw>
                </a:effectLst>
                <a:tableStyleId>{5C22544A-7EE6-4342-B048-85BDC9FD1C3A}</a:tableStyleId>
              </a:tblPr>
              <a:tblGrid>
                <a:gridCol w="2848630">
                  <a:extLst>
                    <a:ext uri="{9D8B030D-6E8A-4147-A177-3AD203B41FA5}">
                      <a16:colId xmlns="" xmlns:a16="http://schemas.microsoft.com/office/drawing/2014/main" val="493813631"/>
                    </a:ext>
                  </a:extLst>
                </a:gridCol>
              </a:tblGrid>
              <a:tr h="533121">
                <a:tc>
                  <a:txBody>
                    <a:bodyPr/>
                    <a:lstStyle/>
                    <a:p>
                      <a:pPr algn="ctr"/>
                      <a:r>
                        <a:rPr lang="en-US" sz="2400" dirty="0" smtClean="0">
                          <a:solidFill>
                            <a:schemeClr val="bg1"/>
                          </a:solidFill>
                        </a:rPr>
                        <a:t>Case</a:t>
                      </a:r>
                      <a:r>
                        <a:rPr lang="en-US" sz="2400" baseline="0" dirty="0" smtClean="0">
                          <a:solidFill>
                            <a:schemeClr val="bg1"/>
                          </a:solidFill>
                        </a:rPr>
                        <a:t> function</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20964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Using the case function to examine</a:t>
                      </a:r>
                      <a:r>
                        <a:rPr lang="en-US" sz="2400" baseline="0" dirty="0" smtClean="0">
                          <a:gradFill>
                            <a:gsLst>
                              <a:gs pos="18000">
                                <a:schemeClr val="tx1"/>
                              </a:gs>
                              <a:gs pos="36000">
                                <a:schemeClr val="tx1"/>
                              </a:gs>
                            </a:gsLst>
                            <a:lin ang="5400000" scaled="1"/>
                          </a:gradFill>
                        </a:rPr>
                        <a:t> Senior and Director position titles</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5331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Sum</a:t>
                      </a:r>
                      <a:r>
                        <a:rPr lang="en-US" sz="2400" baseline="0" dirty="0" smtClean="0">
                          <a:solidFill>
                            <a:schemeClr val="bg1"/>
                          </a:solidFill>
                        </a:rPr>
                        <a:t> function</a:t>
                      </a:r>
                      <a:endParaRPr lang="en-US" sz="2400" dirty="0" smtClean="0">
                        <a:solidFill>
                          <a:schemeClr val="bg1"/>
                        </a:soli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76827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Using the case function but with the sum function embedded</a:t>
                      </a:r>
                      <a:r>
                        <a:rPr lang="en-US" sz="2400" baseline="0" dirty="0" smtClean="0">
                          <a:gradFill>
                            <a:gsLst>
                              <a:gs pos="18000">
                                <a:schemeClr val="tx1"/>
                              </a:gs>
                              <a:gs pos="36000">
                                <a:schemeClr val="tx1"/>
                              </a:gs>
                            </a:gsLst>
                            <a:lin ang="5400000" scaled="1"/>
                          </a:gradFill>
                        </a:rPr>
                        <a:t> instead of avg</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
        <p:nvSpPr>
          <p:cNvPr id="8" name="TextBox 7"/>
          <p:cNvSpPr txBox="1"/>
          <p:nvPr/>
        </p:nvSpPr>
        <p:spPr>
          <a:xfrm>
            <a:off x="80036" y="1086857"/>
            <a:ext cx="825867" cy="461665"/>
          </a:xfrm>
          <a:prstGeom prst="rect">
            <a:avLst/>
          </a:prstGeom>
          <a:noFill/>
        </p:spPr>
        <p:txBody>
          <a:bodyPr wrap="none" rtlCol="0">
            <a:spAutoFit/>
          </a:bodyPr>
          <a:lstStyle/>
          <a:p>
            <a:r>
              <a:rPr lang="en-US" sz="2400" b="1" dirty="0" smtClean="0">
                <a:solidFill>
                  <a:schemeClr val="bg1"/>
                </a:solidFill>
              </a:rPr>
              <a:t>Code</a:t>
            </a:r>
            <a:endParaRPr lang="en-US" sz="2400" b="1" dirty="0">
              <a:solidFill>
                <a:schemeClr val="bg1"/>
              </a:solidFill>
            </a:endParaRPr>
          </a:p>
        </p:txBody>
      </p:sp>
      <p:sp>
        <p:nvSpPr>
          <p:cNvPr id="12" name="Down Arrow 11"/>
          <p:cNvSpPr/>
          <p:nvPr/>
        </p:nvSpPr>
        <p:spPr>
          <a:xfrm>
            <a:off x="905903" y="1144988"/>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341" y="1772383"/>
            <a:ext cx="8501519" cy="3741726"/>
          </a:xfrm>
          <a:prstGeom prst="rect">
            <a:avLst/>
          </a:prstGeom>
          <a:effectLst>
            <a:outerShdw blurRad="50800" dist="76200" dir="13500000" algn="br" rotWithShape="0">
              <a:prstClr val="black">
                <a:alpha val="40000"/>
              </a:prstClr>
            </a:outerShdw>
          </a:effectLst>
        </p:spPr>
      </p:pic>
    </p:spTree>
    <p:extLst>
      <p:ext uri="{BB962C8B-B14F-4D97-AF65-F5344CB8AC3E}">
        <p14:creationId xmlns:p14="http://schemas.microsoft.com/office/powerpoint/2010/main" val="146522805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14. Comparing two position titles within one command, results</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1583846447"/>
              </p:ext>
            </p:extLst>
          </p:nvPr>
        </p:nvGraphicFramePr>
        <p:xfrm>
          <a:off x="4461165" y="1274619"/>
          <a:ext cx="7448340" cy="5261203"/>
        </p:xfrm>
        <a:graphic>
          <a:graphicData uri="http://schemas.openxmlformats.org/drawingml/2006/table">
            <a:tbl>
              <a:tblPr>
                <a:effectLst>
                  <a:outerShdw blurRad="50800" dist="76200" dir="13500000" algn="br" rotWithShape="0">
                    <a:prstClr val="black">
                      <a:alpha val="40000"/>
                    </a:prstClr>
                  </a:outerShdw>
                </a:effectLst>
                <a:tableStyleId>{5C22544A-7EE6-4342-B048-85BDC9FD1C3A}</a:tableStyleId>
              </a:tblPr>
              <a:tblGrid>
                <a:gridCol w="7448340">
                  <a:extLst>
                    <a:ext uri="{9D8B030D-6E8A-4147-A177-3AD203B41FA5}">
                      <a16:colId xmlns="" xmlns:a16="http://schemas.microsoft.com/office/drawing/2014/main" val="493813631"/>
                    </a:ext>
                  </a:extLst>
                </a:gridCol>
              </a:tblGrid>
              <a:tr h="454290">
                <a:tc>
                  <a:txBody>
                    <a:bodyPr/>
                    <a:lstStyle/>
                    <a:p>
                      <a:pPr algn="ctr"/>
                      <a:r>
                        <a:rPr lang="en-US" sz="2400" dirty="0" smtClean="0">
                          <a:solidFill>
                            <a:schemeClr val="bg1"/>
                          </a:solidFill>
                        </a:rPr>
                        <a:t>Results</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17864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When</a:t>
                      </a:r>
                      <a:r>
                        <a:rPr lang="en-US" sz="2400" baseline="0" dirty="0" smtClean="0">
                          <a:gradFill>
                            <a:gsLst>
                              <a:gs pos="18000">
                                <a:schemeClr val="tx1"/>
                              </a:gs>
                              <a:gs pos="36000">
                                <a:schemeClr val="tx1"/>
                              </a:gs>
                            </a:gsLst>
                            <a:lin ang="5400000" scaled="1"/>
                          </a:gradFill>
                        </a:rPr>
                        <a:t> looking at the difference of all Senior and Director job titles in the table, the average salaries of non Senior and Director titles were higher than that of normal Senior and Director roles</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23375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45429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Analysis</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9479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This result is surprising but misleading as we saw a greater count of people who were not</a:t>
                      </a:r>
                      <a:r>
                        <a:rPr lang="en-US" sz="2400" baseline="0" dirty="0" smtClean="0">
                          <a:gradFill>
                            <a:gsLst>
                              <a:gs pos="18000">
                                <a:schemeClr val="tx1"/>
                              </a:gs>
                              <a:gs pos="36000">
                                <a:schemeClr val="tx1"/>
                              </a:gs>
                            </a:gsLst>
                            <a:lin ang="5400000" scaled="1"/>
                          </a:gradFill>
                        </a:rPr>
                        <a:t> Seniors and not Directors, which skewed the data results as indicated by the sum function. Further coding resulted in the expected greater max of Senior and Director titles, meaning that these roles do make the most but not on average</a:t>
                      </a:r>
                      <a:r>
                        <a:rPr lang="en-US" sz="2400" dirty="0" smtClean="0">
                          <a:gradFill>
                            <a:gsLst>
                              <a:gs pos="18000">
                                <a:schemeClr val="tx1"/>
                              </a:gs>
                              <a:gs pos="36000">
                                <a:schemeClr val="tx1"/>
                              </a:gs>
                            </a:gsLst>
                            <a:lin ang="5400000" scaled="1"/>
                          </a:gradFill>
                        </a:rPr>
                        <a:t> </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
        <p:nvSpPr>
          <p:cNvPr id="8" name="TextBox 7"/>
          <p:cNvSpPr txBox="1"/>
          <p:nvPr/>
        </p:nvSpPr>
        <p:spPr>
          <a:xfrm>
            <a:off x="80036" y="1086857"/>
            <a:ext cx="1079142" cy="461665"/>
          </a:xfrm>
          <a:prstGeom prst="rect">
            <a:avLst/>
          </a:prstGeom>
          <a:noFill/>
        </p:spPr>
        <p:txBody>
          <a:bodyPr wrap="none" rtlCol="0">
            <a:spAutoFit/>
          </a:bodyPr>
          <a:lstStyle/>
          <a:p>
            <a:r>
              <a:rPr lang="en-US" sz="2400" b="1" dirty="0" smtClean="0">
                <a:solidFill>
                  <a:schemeClr val="bg1"/>
                </a:solidFill>
              </a:rPr>
              <a:t>Output</a:t>
            </a:r>
            <a:endParaRPr lang="en-US" sz="2400" b="1" dirty="0">
              <a:solidFill>
                <a:schemeClr val="bg1"/>
              </a:solidFill>
            </a:endParaRPr>
          </a:p>
        </p:txBody>
      </p:sp>
      <p:sp>
        <p:nvSpPr>
          <p:cNvPr id="12" name="Down Arrow 11"/>
          <p:cNvSpPr/>
          <p:nvPr/>
        </p:nvSpPr>
        <p:spPr>
          <a:xfrm>
            <a:off x="1414211" y="1240067"/>
            <a:ext cx="386880" cy="5748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521" y="2298701"/>
            <a:ext cx="3538705" cy="1165691"/>
          </a:xfrm>
          <a:prstGeom prst="rect">
            <a:avLst/>
          </a:prstGeom>
          <a:effectLst>
            <a:outerShdw blurRad="50800" dist="76200" dir="13500000" algn="br" rotWithShape="0">
              <a:prstClr val="black">
                <a:alpha val="40000"/>
              </a:prst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521" y="4861791"/>
            <a:ext cx="3754582" cy="1114642"/>
          </a:xfrm>
          <a:prstGeom prst="rect">
            <a:avLst/>
          </a:prstGeom>
          <a:effectLst>
            <a:outerShdw blurRad="50800" dist="76200" dir="13500000" algn="br" rotWithShape="0">
              <a:prstClr val="black">
                <a:alpha val="40000"/>
              </a:prstClr>
            </a:outerShdw>
          </a:effectLst>
        </p:spPr>
      </p:pic>
      <p:sp>
        <p:nvSpPr>
          <p:cNvPr id="9" name="Down Arrow 8"/>
          <p:cNvSpPr/>
          <p:nvPr/>
        </p:nvSpPr>
        <p:spPr>
          <a:xfrm>
            <a:off x="1463033" y="3784995"/>
            <a:ext cx="474840" cy="616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676578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15.Using Python and Jupyter through Mac Terminal</a:t>
            </a:r>
            <a:endParaRPr lang="en-US" sz="2400" dirty="0"/>
          </a:p>
        </p:txBody>
      </p:sp>
      <p:pic>
        <p:nvPicPr>
          <p:cNvPr id="3" name="Picture 2"/>
          <p:cNvPicPr>
            <a:picLocks noChangeAspect="1"/>
          </p:cNvPicPr>
          <p:nvPr/>
        </p:nvPicPr>
        <p:blipFill>
          <a:blip r:embed="rId2"/>
          <a:stretch>
            <a:fillRect/>
          </a:stretch>
        </p:blipFill>
        <p:spPr>
          <a:xfrm>
            <a:off x="239652" y="1149926"/>
            <a:ext cx="4456546" cy="2909455"/>
          </a:xfrm>
          <a:prstGeom prst="rect">
            <a:avLst/>
          </a:prstGeom>
          <a:effectLst>
            <a:outerShdw blurRad="50800" dist="76200" dir="13500000" algn="br" rotWithShape="0">
              <a:prstClr val="black">
                <a:alpha val="40000"/>
              </a:prstClr>
            </a:outerShdw>
          </a:effectLst>
        </p:spPr>
      </p:pic>
      <p:pic>
        <p:nvPicPr>
          <p:cNvPr id="4" name="Picture 3"/>
          <p:cNvPicPr>
            <a:picLocks noChangeAspect="1"/>
          </p:cNvPicPr>
          <p:nvPr/>
        </p:nvPicPr>
        <p:blipFill>
          <a:blip r:embed="rId3"/>
          <a:stretch>
            <a:fillRect/>
          </a:stretch>
        </p:blipFill>
        <p:spPr>
          <a:xfrm>
            <a:off x="6476999" y="1149927"/>
            <a:ext cx="4849091" cy="2909454"/>
          </a:xfrm>
          <a:prstGeom prst="rect">
            <a:avLst/>
          </a:prstGeom>
          <a:effectLst>
            <a:outerShdw blurRad="50800" dist="76200" dir="13500000" algn="br" rotWithShape="0">
              <a:prstClr val="black">
                <a:alpha val="40000"/>
              </a:prstClr>
            </a:outerShdw>
          </a:effectLst>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9743" y="4978400"/>
            <a:ext cx="3505200" cy="1358900"/>
          </a:xfrm>
          <a:prstGeom prst="rect">
            <a:avLst/>
          </a:prstGeom>
          <a:effectLst>
            <a:outerShdw blurRad="50800" dist="76200" dir="13500000" algn="br" rotWithShape="0">
              <a:prstClr val="black">
                <a:alpha val="40000"/>
              </a:prstClr>
            </a:outerShdw>
          </a:effectLst>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652" y="4046250"/>
            <a:ext cx="6718300" cy="444500"/>
          </a:xfrm>
          <a:prstGeom prst="rect">
            <a:avLst/>
          </a:prstGeom>
          <a:effectLst>
            <a:outerShdw blurRad="50800" dist="76200" dir="13500000" algn="br" rotWithShape="0">
              <a:prstClr val="black">
                <a:alpha val="40000"/>
              </a:prstClr>
            </a:outerShdw>
          </a:effectLst>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64400" y="4059381"/>
            <a:ext cx="4927600" cy="419100"/>
          </a:xfrm>
          <a:prstGeom prst="rect">
            <a:avLst/>
          </a:prstGeom>
          <a:effectLst>
            <a:outerShdw blurRad="50800" dist="76200" dir="13500000" algn="br" rotWithShape="0">
              <a:prstClr val="black">
                <a:alpha val="40000"/>
              </a:prstClr>
            </a:outerShdw>
          </a:effectLst>
        </p:spPr>
      </p:pic>
      <p:graphicFrame>
        <p:nvGraphicFramePr>
          <p:cNvPr id="11" name="Table 10"/>
          <p:cNvGraphicFramePr>
            <a:graphicFrameLocks noGrp="1"/>
          </p:cNvGraphicFramePr>
          <p:nvPr>
            <p:extLst>
              <p:ext uri="{D42A27DB-BD31-4B8C-83A1-F6EECF244321}">
                <p14:modId xmlns:p14="http://schemas.microsoft.com/office/powerpoint/2010/main" val="1647430164"/>
              </p:ext>
            </p:extLst>
          </p:nvPr>
        </p:nvGraphicFramePr>
        <p:xfrm>
          <a:off x="4433455" y="4606290"/>
          <a:ext cx="7190510" cy="2103120"/>
        </p:xfrm>
        <a:graphic>
          <a:graphicData uri="http://schemas.openxmlformats.org/drawingml/2006/table">
            <a:tbl>
              <a:tblPr>
                <a:effectLst>
                  <a:outerShdw blurRad="50800" dist="76200" dir="13500000" algn="br" rotWithShape="0">
                    <a:prstClr val="black">
                      <a:alpha val="40000"/>
                    </a:prstClr>
                  </a:outerShdw>
                </a:effectLst>
                <a:tableStyleId>{5C22544A-7EE6-4342-B048-85BDC9FD1C3A}</a:tableStyleId>
              </a:tblPr>
              <a:tblGrid>
                <a:gridCol w="7190510">
                  <a:extLst>
                    <a:ext uri="{9D8B030D-6E8A-4147-A177-3AD203B41FA5}">
                      <a16:colId xmlns="" xmlns:a16="http://schemas.microsoft.com/office/drawing/2014/main" val="493813631"/>
                    </a:ext>
                  </a:extLst>
                </a:gridCol>
              </a:tblGrid>
              <a:tr h="0">
                <a:tc>
                  <a:txBody>
                    <a:bodyPr/>
                    <a:lstStyle/>
                    <a:p>
                      <a:pPr algn="ctr"/>
                      <a:r>
                        <a:rPr lang="en-US" sz="2400" dirty="0" smtClean="0">
                          <a:solidFill>
                            <a:schemeClr val="bg1"/>
                          </a:solidFill>
                        </a:rPr>
                        <a:t>Graphing/visualizing</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Used</a:t>
                      </a:r>
                      <a:r>
                        <a:rPr lang="en-US" sz="2400" baseline="0" dirty="0" smtClean="0">
                          <a:gradFill>
                            <a:gsLst>
                              <a:gs pos="18000">
                                <a:schemeClr val="tx1"/>
                              </a:gs>
                              <a:gs pos="36000">
                                <a:schemeClr val="tx1"/>
                              </a:gs>
                            </a:gsLst>
                            <a:lin ang="5400000" scaled="1"/>
                          </a:gradFill>
                        </a:rPr>
                        <a:t> histogram and density plots through python</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Analysis</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See the greatest frequency</a:t>
                      </a:r>
                      <a:r>
                        <a:rPr lang="en-US" sz="2400" baseline="0" dirty="0" smtClean="0">
                          <a:gradFill>
                            <a:gsLst>
                              <a:gs pos="18000">
                                <a:schemeClr val="tx1"/>
                              </a:gs>
                              <a:gs pos="36000">
                                <a:schemeClr val="tx1"/>
                              </a:gs>
                            </a:gsLst>
                            <a:lin ang="5400000" scaled="1"/>
                          </a:gradFill>
                        </a:rPr>
                        <a:t> of salaries around $45,000</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Tree>
    <p:extLst>
      <p:ext uri="{BB962C8B-B14F-4D97-AF65-F5344CB8AC3E}">
        <p14:creationId xmlns:p14="http://schemas.microsoft.com/office/powerpoint/2010/main" val="541422493"/>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16. Analysis comparison: SQL vs python</a:t>
            </a:r>
            <a:endParaRPr lang="en-US" sz="2400" dirty="0">
              <a:solidFill>
                <a:schemeClr val="accent6"/>
              </a:solidFill>
            </a:endParaRPr>
          </a:p>
        </p:txBody>
      </p:sp>
      <p:graphicFrame>
        <p:nvGraphicFramePr>
          <p:cNvPr id="10" name="Table 9"/>
          <p:cNvGraphicFramePr>
            <a:graphicFrameLocks noGrp="1"/>
          </p:cNvGraphicFramePr>
          <p:nvPr>
            <p:extLst>
              <p:ext uri="{D42A27DB-BD31-4B8C-83A1-F6EECF244321}">
                <p14:modId xmlns:p14="http://schemas.microsoft.com/office/powerpoint/2010/main" val="1190610858"/>
              </p:ext>
            </p:extLst>
          </p:nvPr>
        </p:nvGraphicFramePr>
        <p:xfrm>
          <a:off x="554182" y="3084886"/>
          <a:ext cx="10370127" cy="3634570"/>
        </p:xfrm>
        <a:graphic>
          <a:graphicData uri="http://schemas.openxmlformats.org/drawingml/2006/table">
            <a:tbl>
              <a:tblPr>
                <a:effectLst>
                  <a:outerShdw blurRad="50800" dist="76200" dir="13500000" algn="br" rotWithShape="0">
                    <a:prstClr val="black">
                      <a:alpha val="40000"/>
                    </a:prstClr>
                  </a:outerShdw>
                </a:effectLst>
                <a:tableStyleId>{5C22544A-7EE6-4342-B048-85BDC9FD1C3A}</a:tableStyleId>
              </a:tblPr>
              <a:tblGrid>
                <a:gridCol w="10370127">
                  <a:extLst>
                    <a:ext uri="{9D8B030D-6E8A-4147-A177-3AD203B41FA5}">
                      <a16:colId xmlns="" xmlns:a16="http://schemas.microsoft.com/office/drawing/2014/main" val="493813631"/>
                    </a:ext>
                  </a:extLst>
                </a:gridCol>
              </a:tblGrid>
              <a:tr h="618594">
                <a:tc>
                  <a:txBody>
                    <a:bodyPr/>
                    <a:lstStyle/>
                    <a:p>
                      <a:pPr algn="ctr"/>
                      <a:r>
                        <a:rPr lang="en-US" sz="2400" dirty="0" smtClean="0">
                          <a:solidFill>
                            <a:schemeClr val="bg1"/>
                          </a:solidFill>
                        </a:rPr>
                        <a:t>Visualization</a:t>
                      </a:r>
                      <a:r>
                        <a:rPr lang="en-US" sz="2400" baseline="0" dirty="0" smtClean="0">
                          <a:solidFill>
                            <a:schemeClr val="bg1"/>
                          </a:solidFill>
                        </a:rPr>
                        <a:t> of data</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127728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We</a:t>
                      </a:r>
                      <a:r>
                        <a:rPr lang="en-US" sz="2400" baseline="0" dirty="0" smtClean="0">
                          <a:gradFill>
                            <a:gsLst>
                              <a:gs pos="18000">
                                <a:schemeClr val="tx1"/>
                              </a:gs>
                              <a:gs pos="36000">
                                <a:schemeClr val="tx1"/>
                              </a:gs>
                            </a:gsLst>
                            <a:lin ang="5400000" scaled="1"/>
                          </a:gradFill>
                        </a:rPr>
                        <a:t> used numpy, pandas, matplotlib, and seaborn to illustrate our data in terms of salary amount and frequency of that salary </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31948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7096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Analysis</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7096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MySQL</a:t>
                      </a:r>
                      <a:r>
                        <a:rPr lang="en-US" sz="2400" baseline="0" dirty="0" smtClean="0">
                          <a:gradFill>
                            <a:gsLst>
                              <a:gs pos="18000">
                                <a:schemeClr val="tx1"/>
                              </a:gs>
                              <a:gs pos="36000">
                                <a:schemeClr val="tx1"/>
                              </a:gs>
                            </a:gsLst>
                            <a:lin ang="5400000" scaled="1"/>
                          </a:gradFill>
                        </a:rPr>
                        <a:t> and Python show the same average salaries</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9344" y="1310455"/>
            <a:ext cx="6019800" cy="1104900"/>
          </a:xfrm>
          <a:prstGeom prst="rect">
            <a:avLst/>
          </a:prstGeom>
          <a:effectLst>
            <a:outerShdw blurRad="50800" dist="76200" dir="13500000" algn="br" rotWithShape="0">
              <a:prstClr val="black">
                <a:alpha val="40000"/>
              </a:prstClr>
            </a:outerShdw>
          </a:effectLst>
        </p:spPr>
      </p:pic>
      <p:sp>
        <p:nvSpPr>
          <p:cNvPr id="15" name="Up Arrow 14"/>
          <p:cNvSpPr/>
          <p:nvPr/>
        </p:nvSpPr>
        <p:spPr>
          <a:xfrm>
            <a:off x="5586843" y="2528823"/>
            <a:ext cx="304801" cy="44259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8302"/>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17. Analysis comparison via </a:t>
            </a:r>
            <a:r>
              <a:rPr lang="en-US" sz="2400" dirty="0" err="1" smtClean="0">
                <a:solidFill>
                  <a:schemeClr val="accent6"/>
                </a:solidFill>
              </a:rPr>
              <a:t>Kaggle</a:t>
            </a:r>
            <a:r>
              <a:rPr lang="en-US" sz="2400" dirty="0" smtClean="0">
                <a:solidFill>
                  <a:schemeClr val="accent6"/>
                </a:solidFill>
              </a:rPr>
              <a:t> (2 comparisons to ours)</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2032668007"/>
              </p:ext>
            </p:extLst>
          </p:nvPr>
        </p:nvGraphicFramePr>
        <p:xfrm>
          <a:off x="6858000" y="1357746"/>
          <a:ext cx="5029200" cy="5261203"/>
        </p:xfrm>
        <a:graphic>
          <a:graphicData uri="http://schemas.openxmlformats.org/drawingml/2006/table">
            <a:tbl>
              <a:tblPr>
                <a:effectLst>
                  <a:outerShdw blurRad="50800" dist="76200" dir="10800000" algn="r" rotWithShape="0">
                    <a:prstClr val="black">
                      <a:alpha val="40000"/>
                    </a:prstClr>
                  </a:outerShdw>
                </a:effectLst>
                <a:tableStyleId>{5C22544A-7EE6-4342-B048-85BDC9FD1C3A}</a:tableStyleId>
              </a:tblPr>
              <a:tblGrid>
                <a:gridCol w="5029200">
                  <a:extLst>
                    <a:ext uri="{9D8B030D-6E8A-4147-A177-3AD203B41FA5}">
                      <a16:colId xmlns="" xmlns:a16="http://schemas.microsoft.com/office/drawing/2014/main" val="493813631"/>
                    </a:ext>
                  </a:extLst>
                </a:gridCol>
              </a:tblGrid>
              <a:tr h="454290">
                <a:tc>
                  <a:txBody>
                    <a:bodyPr/>
                    <a:lstStyle/>
                    <a:p>
                      <a:pPr algn="ctr"/>
                      <a:r>
                        <a:rPr lang="en-US" sz="2400" dirty="0" smtClean="0">
                          <a:solidFill>
                            <a:schemeClr val="bg1"/>
                          </a:solidFill>
                        </a:rPr>
                        <a:t>Link to comparison</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17864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hlinkClick r:id="rId2"/>
                        </a:rPr>
                        <a:t>https://</a:t>
                      </a:r>
                      <a:r>
                        <a:rPr lang="en-US" sz="2400" dirty="0" err="1" smtClean="0">
                          <a:gradFill>
                            <a:gsLst>
                              <a:gs pos="18000">
                                <a:schemeClr val="tx1"/>
                              </a:gs>
                              <a:gs pos="36000">
                                <a:schemeClr val="tx1"/>
                              </a:gs>
                            </a:gsLst>
                            <a:lin ang="5400000" scaled="1"/>
                          </a:gradFill>
                          <a:hlinkClick r:id="rId2"/>
                        </a:rPr>
                        <a:t>www.kaggle.com</a:t>
                      </a:r>
                      <a:r>
                        <a:rPr lang="en-US" sz="2400" dirty="0" smtClean="0">
                          <a:gradFill>
                            <a:gsLst>
                              <a:gs pos="18000">
                                <a:schemeClr val="tx1"/>
                              </a:gs>
                              <a:gs pos="36000">
                                <a:schemeClr val="tx1"/>
                              </a:gs>
                            </a:gsLst>
                            <a:lin ang="5400000" scaled="1"/>
                          </a:gradFill>
                          <a:hlinkClick r:id="rId2"/>
                        </a:rPr>
                        <a:t>/</a:t>
                      </a:r>
                      <a:r>
                        <a:rPr lang="en-US" sz="2400" dirty="0" err="1" smtClean="0">
                          <a:gradFill>
                            <a:gsLst>
                              <a:gs pos="18000">
                                <a:schemeClr val="tx1"/>
                              </a:gs>
                              <a:gs pos="36000">
                                <a:schemeClr val="tx1"/>
                              </a:gs>
                            </a:gsLst>
                            <a:lin ang="5400000" scaled="1"/>
                          </a:gradFill>
                          <a:hlinkClick r:id="rId2"/>
                        </a:rPr>
                        <a:t>adamschroeder</a:t>
                      </a:r>
                      <a:r>
                        <a:rPr lang="en-US" sz="2400" dirty="0" smtClean="0">
                          <a:gradFill>
                            <a:gsLst>
                              <a:gs pos="18000">
                                <a:schemeClr val="tx1"/>
                              </a:gs>
                              <a:gs pos="36000">
                                <a:schemeClr val="tx1"/>
                              </a:gs>
                            </a:gsLst>
                            <a:lin ang="5400000" scaled="1"/>
                          </a:gradFill>
                          <a:hlinkClick r:id="rId2"/>
                        </a:rPr>
                        <a:t>/white-house-salaries-2009-2017</a:t>
                      </a:r>
                      <a:endParaRPr lang="en-US" sz="2400" dirty="0" smtClean="0">
                        <a:gradFill>
                          <a:gsLst>
                            <a:gs pos="18000">
                              <a:schemeClr val="tx1"/>
                            </a:gs>
                            <a:gs pos="36000">
                              <a:schemeClr val="tx1"/>
                            </a:gs>
                          </a:gsLst>
                          <a:lin ang="5400000" scaled="1"/>
                        </a:gra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hlinkClick r:id="rId3"/>
                        </a:rPr>
                        <a:t>https://</a:t>
                      </a:r>
                      <a:r>
                        <a:rPr lang="en-US" sz="2400" dirty="0" err="1" smtClean="0">
                          <a:gradFill>
                            <a:gsLst>
                              <a:gs pos="18000">
                                <a:schemeClr val="tx1"/>
                              </a:gs>
                              <a:gs pos="36000">
                                <a:schemeClr val="tx1"/>
                              </a:gs>
                            </a:gsLst>
                            <a:lin ang="5400000" scaled="1"/>
                          </a:gradFill>
                          <a:hlinkClick r:id="rId3"/>
                        </a:rPr>
                        <a:t>www.kaggle.com</a:t>
                      </a:r>
                      <a:r>
                        <a:rPr lang="en-US" sz="2400" dirty="0" smtClean="0">
                          <a:gradFill>
                            <a:gsLst>
                              <a:gs pos="18000">
                                <a:schemeClr val="tx1"/>
                              </a:gs>
                              <a:gs pos="36000">
                                <a:schemeClr val="tx1"/>
                              </a:gs>
                            </a:gsLst>
                            <a:lin ang="5400000" scaled="1"/>
                          </a:gradFill>
                          <a:hlinkClick r:id="rId3"/>
                        </a:rPr>
                        <a:t>/</a:t>
                      </a:r>
                      <a:r>
                        <a:rPr lang="en-US" sz="2400" dirty="0" err="1" smtClean="0">
                          <a:gradFill>
                            <a:gsLst>
                              <a:gs pos="18000">
                                <a:schemeClr val="tx1"/>
                              </a:gs>
                              <a:gs pos="36000">
                                <a:schemeClr val="tx1"/>
                              </a:gs>
                            </a:gsLst>
                            <a:lin ang="5400000" scaled="1"/>
                          </a:gradFill>
                          <a:hlinkClick r:id="rId3"/>
                        </a:rPr>
                        <a:t>cbagchi</a:t>
                      </a:r>
                      <a:r>
                        <a:rPr lang="en-US" sz="2400" dirty="0" smtClean="0">
                          <a:gradFill>
                            <a:gsLst>
                              <a:gs pos="18000">
                                <a:schemeClr val="tx1"/>
                              </a:gs>
                              <a:gs pos="36000">
                                <a:schemeClr val="tx1"/>
                              </a:gs>
                            </a:gsLst>
                            <a:lin ang="5400000" scaled="1"/>
                          </a:gradFill>
                          <a:hlinkClick r:id="rId3"/>
                        </a:rPr>
                        <a:t>/comparing-salaries-over-the-years</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23375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45429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Analysis</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9479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2017 vs 2010 shows a greater median </a:t>
                      </a:r>
                      <a:r>
                        <a:rPr lang="en-US" sz="2400" smtClean="0">
                          <a:gradFill>
                            <a:gsLst>
                              <a:gs pos="18000">
                                <a:schemeClr val="tx1"/>
                              </a:gs>
                              <a:gs pos="36000">
                                <a:schemeClr val="tx1"/>
                              </a:gs>
                            </a:gsLst>
                            <a:lin ang="5400000" scaled="1"/>
                          </a:gradFill>
                        </a:rPr>
                        <a:t>and mean salary</a:t>
                      </a:r>
                      <a:r>
                        <a:rPr lang="en-US" sz="2400" baseline="0" smtClean="0">
                          <a:gradFill>
                            <a:gsLst>
                              <a:gs pos="18000">
                                <a:schemeClr val="tx1"/>
                              </a:gs>
                              <a:gs pos="36000">
                                <a:schemeClr val="tx1"/>
                              </a:gs>
                            </a:gsLst>
                            <a:lin ang="5400000" scaled="1"/>
                          </a:gradFill>
                        </a:rPr>
                        <a:t> </a:t>
                      </a:r>
                      <a:r>
                        <a:rPr lang="en-US" sz="2400" baseline="0" dirty="0" smtClean="0">
                          <a:gradFill>
                            <a:gsLst>
                              <a:gs pos="18000">
                                <a:schemeClr val="tx1"/>
                              </a:gs>
                              <a:gs pos="36000">
                                <a:schemeClr val="tx1"/>
                              </a:gs>
                            </a:gsLst>
                            <a:lin ang="5400000" scaled="1"/>
                          </a:gradFill>
                        </a:rPr>
                        <a:t>as expected and even from 2017 to 2016. The density plot of our analysis versus another Kaggle analysis shows a similar shape and trend</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363" y="1357745"/>
            <a:ext cx="4463473" cy="2889239"/>
          </a:xfrm>
          <a:prstGeom prst="rect">
            <a:avLst/>
          </a:prstGeom>
          <a:effectLst>
            <a:outerShdw blurRad="50800" dist="76200" dir="13500000" algn="br" rotWithShape="0">
              <a:prstClr val="black">
                <a:alpha val="40000"/>
              </a:prstClr>
            </a:outerShdw>
          </a:effectLst>
        </p:spPr>
      </p:pic>
      <p:pic>
        <p:nvPicPr>
          <p:cNvPr id="4" name="Picture 3"/>
          <p:cNvPicPr>
            <a:picLocks noChangeAspect="1"/>
          </p:cNvPicPr>
          <p:nvPr/>
        </p:nvPicPr>
        <p:blipFill>
          <a:blip r:embed="rId5"/>
          <a:stretch>
            <a:fillRect/>
          </a:stretch>
        </p:blipFill>
        <p:spPr>
          <a:xfrm>
            <a:off x="219363" y="4246984"/>
            <a:ext cx="4079644" cy="2679470"/>
          </a:xfrm>
          <a:prstGeom prst="rect">
            <a:avLst/>
          </a:prstGeom>
        </p:spPr>
      </p:pic>
    </p:spTree>
    <p:extLst>
      <p:ext uri="{BB962C8B-B14F-4D97-AF65-F5344CB8AC3E}">
        <p14:creationId xmlns:p14="http://schemas.microsoft.com/office/powerpoint/2010/main" val="1281453193"/>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84000"/>
            </a:schemeClr>
          </a:solidFill>
          <a:ln>
            <a:noFill/>
          </a:ln>
        </p:spPr>
        <p:txBody>
          <a:bodyPr/>
          <a:lstStyle/>
          <a:p>
            <a:r>
              <a:rPr lang="en-US" sz="2400" dirty="0" smtClean="0">
                <a:solidFill>
                  <a:schemeClr val="accent6"/>
                </a:solidFill>
              </a:rPr>
              <a:t>1. INTRODUCTION</a:t>
            </a:r>
            <a:endParaRPr lang="en-US" sz="2400" dirty="0">
              <a:solidFill>
                <a:schemeClr val="accent6"/>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25657370"/>
              </p:ext>
            </p:extLst>
          </p:nvPr>
        </p:nvGraphicFramePr>
        <p:xfrm>
          <a:off x="6954982" y="1186472"/>
          <a:ext cx="5057725" cy="5538798"/>
        </p:xfrm>
        <a:graphic>
          <a:graphicData uri="http://schemas.openxmlformats.org/drawingml/2006/table">
            <a:tbl>
              <a:tblPr>
                <a:effectLst>
                  <a:outerShdw blurRad="50800" dist="76200" dir="2700000" algn="tl" rotWithShape="0">
                    <a:prstClr val="black">
                      <a:alpha val="40000"/>
                    </a:prstClr>
                  </a:outerShdw>
                </a:effectLst>
                <a:tableStyleId>{5C22544A-7EE6-4342-B048-85BDC9FD1C3A}</a:tableStyleId>
              </a:tblPr>
              <a:tblGrid>
                <a:gridCol w="5057725">
                  <a:extLst>
                    <a:ext uri="{9D8B030D-6E8A-4147-A177-3AD203B41FA5}">
                      <a16:colId xmlns="" xmlns:a16="http://schemas.microsoft.com/office/drawing/2014/main" val="493813631"/>
                    </a:ext>
                  </a:extLst>
                </a:gridCol>
              </a:tblGrid>
              <a:tr h="457200">
                <a:tc>
                  <a:txBody>
                    <a:bodyPr/>
                    <a:lstStyle/>
                    <a:p>
                      <a:pPr algn="ctr"/>
                      <a:r>
                        <a:rPr lang="en-US" sz="2400" dirty="0" smtClean="0">
                          <a:solidFill>
                            <a:schemeClr val="bg1"/>
                          </a:solidFill>
                        </a:rPr>
                        <a:t>What is our dataset?</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239808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smtClean="0">
                          <a:ea typeface="Calibri" charset="0"/>
                          <a:cs typeface="Times New Roman" charset="0"/>
                        </a:rPr>
                        <a:t>* This data set is the foundation of a report provided to Congress detailing salaries of the employees working in the Obama administration’s White House in </a:t>
                      </a:r>
                      <a:r>
                        <a:rPr lang="en-US" sz="2400" dirty="0" smtClean="0">
                          <a:ea typeface="Calibri" charset="0"/>
                          <a:cs typeface="Times New Roman" charset="0"/>
                        </a:rPr>
                        <a:t>2010,</a:t>
                      </a:r>
                      <a:r>
                        <a:rPr lang="en-US" sz="2400" baseline="0" dirty="0" smtClean="0">
                          <a:ea typeface="Calibri" charset="0"/>
                          <a:cs typeface="Times New Roman" charset="0"/>
                        </a:rPr>
                        <a:t> used IBM Bluemix + MySQL Workbench for analysis</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306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3060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accent3">
                              <a:lumMod val="20000"/>
                              <a:lumOff val="80000"/>
                            </a:schemeClr>
                          </a:solidFill>
                        </a:rPr>
                        <a:t>Why this dataset?</a:t>
                      </a:r>
                      <a:endParaRPr lang="en-US" sz="2400" dirty="0">
                        <a:solidFill>
                          <a:schemeClr val="accent3">
                            <a:lumMod val="20000"/>
                            <a:lumOff val="80000"/>
                          </a:schemeClr>
                        </a:soli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530344">
                <a:tc>
                  <a:txBody>
                    <a:bodyPr/>
                    <a:lstStyle/>
                    <a:p>
                      <a:r>
                        <a:rPr lang="en-US" sz="2400" dirty="0" smtClean="0">
                          <a:ea typeface="Calibri" charset="0"/>
                          <a:cs typeface="Times New Roman" charset="0"/>
                        </a:rPr>
                        <a:t>* We chose this dataset because we were inspired by the analysis performed previously in this class on baseball salaries. We want to analyze</a:t>
                      </a:r>
                      <a:r>
                        <a:rPr lang="en-US" sz="2400" baseline="0" dirty="0" smtClean="0">
                          <a:ea typeface="Calibri" charset="0"/>
                          <a:cs typeface="Times New Roman" charset="0"/>
                        </a:rPr>
                        <a:t> this dataset’s attributes</a:t>
                      </a:r>
                      <a:endParaRPr lang="en-US" sz="2400" dirty="0" smtClean="0">
                        <a:ea typeface="Calibri" charset="0"/>
                        <a:cs typeface="Times New Roman" charset="0"/>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871221918"/>
              </p:ext>
            </p:extLst>
          </p:nvPr>
        </p:nvGraphicFramePr>
        <p:xfrm>
          <a:off x="294529" y="1237131"/>
          <a:ext cx="4914779" cy="5475881"/>
        </p:xfrm>
        <a:graphic>
          <a:graphicData uri="http://schemas.openxmlformats.org/drawingml/2006/table">
            <a:tbl>
              <a:tblPr>
                <a:effectLst>
                  <a:outerShdw blurRad="50800" dist="76200" dir="18900000" algn="bl" rotWithShape="0">
                    <a:prstClr val="black">
                      <a:alpha val="40000"/>
                    </a:prstClr>
                  </a:outerShdw>
                </a:effectLst>
                <a:tableStyleId>{5C22544A-7EE6-4342-B048-85BDC9FD1C3A}</a:tableStyleId>
              </a:tblPr>
              <a:tblGrid>
                <a:gridCol w="4914779">
                  <a:extLst>
                    <a:ext uri="{9D8B030D-6E8A-4147-A177-3AD203B41FA5}">
                      <a16:colId xmlns="" xmlns:a16="http://schemas.microsoft.com/office/drawing/2014/main" val="493813631"/>
                    </a:ext>
                  </a:extLst>
                </a:gridCol>
              </a:tblGrid>
              <a:tr h="437995">
                <a:tc>
                  <a:txBody>
                    <a:bodyPr/>
                    <a:lstStyle/>
                    <a:p>
                      <a:pPr algn="ctr"/>
                      <a:r>
                        <a:rPr lang="en-US" sz="2400" dirty="0" smtClean="0">
                          <a:solidFill>
                            <a:schemeClr val="bg1"/>
                          </a:solidFill>
                        </a:rPr>
                        <a:t>What’s in our dataset?</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2001161">
                <a:tc>
                  <a:txBody>
                    <a:bodyPr/>
                    <a:lstStyle/>
                    <a:p>
                      <a:r>
                        <a:rPr lang="en-US" sz="2400" dirty="0" smtClean="0"/>
                        <a:t>* This data is 469 rows and provides the following data elements: </a:t>
                      </a:r>
                    </a:p>
                    <a:p>
                      <a:pPr lvl="0"/>
                      <a:r>
                        <a:rPr lang="en-US" sz="2400" b="0" dirty="0" smtClean="0">
                          <a:solidFill>
                            <a:srgbClr val="00B050"/>
                          </a:solidFill>
                        </a:rPr>
                        <a:t>Employee Name</a:t>
                      </a:r>
                      <a:r>
                        <a:rPr lang="en-US" sz="2400" dirty="0" smtClean="0">
                          <a:solidFill>
                            <a:srgbClr val="00B050"/>
                          </a:solidFill>
                        </a:rPr>
                        <a:t>,</a:t>
                      </a:r>
                      <a:r>
                        <a:rPr lang="en-US" sz="2400" baseline="0" dirty="0" smtClean="0">
                          <a:solidFill>
                            <a:srgbClr val="00B050"/>
                          </a:solidFill>
                        </a:rPr>
                        <a:t> </a:t>
                      </a:r>
                      <a:r>
                        <a:rPr lang="en-US" sz="2400" dirty="0" smtClean="0">
                          <a:solidFill>
                            <a:srgbClr val="00B050"/>
                          </a:solidFill>
                        </a:rPr>
                        <a:t>Employee Status,</a:t>
                      </a:r>
                      <a:r>
                        <a:rPr lang="en-US" sz="2400" baseline="0" dirty="0" smtClean="0">
                          <a:solidFill>
                            <a:srgbClr val="00B050"/>
                          </a:solidFill>
                        </a:rPr>
                        <a:t> </a:t>
                      </a:r>
                      <a:r>
                        <a:rPr lang="en-US" sz="2400" dirty="0" smtClean="0">
                          <a:solidFill>
                            <a:srgbClr val="00B050"/>
                          </a:solidFill>
                        </a:rPr>
                        <a:t>Salary ,</a:t>
                      </a:r>
                      <a:r>
                        <a:rPr lang="en-US" sz="2400" baseline="0" dirty="0" smtClean="0">
                          <a:solidFill>
                            <a:srgbClr val="00B050"/>
                          </a:solidFill>
                        </a:rPr>
                        <a:t> </a:t>
                      </a:r>
                      <a:r>
                        <a:rPr lang="en-US" sz="2400" dirty="0" smtClean="0">
                          <a:solidFill>
                            <a:srgbClr val="00B050"/>
                          </a:solidFill>
                        </a:rPr>
                        <a:t>Pay Base,</a:t>
                      </a:r>
                      <a:r>
                        <a:rPr lang="en-US" sz="2400" baseline="0" dirty="0" smtClean="0">
                          <a:solidFill>
                            <a:srgbClr val="00B050"/>
                          </a:solidFill>
                        </a:rPr>
                        <a:t> &amp; </a:t>
                      </a:r>
                      <a:r>
                        <a:rPr lang="en-US" sz="2400" dirty="0" smtClean="0">
                          <a:solidFill>
                            <a:srgbClr val="00B050"/>
                          </a:solidFill>
                        </a:rPr>
                        <a:t>Position Title </a:t>
                      </a: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2627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43799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accent3">
                              <a:lumMod val="20000"/>
                              <a:lumOff val="80000"/>
                            </a:schemeClr>
                          </a:solidFill>
                        </a:rPr>
                        <a:t>Benefits of our dataset</a:t>
                      </a:r>
                      <a:endParaRPr lang="en-US" sz="2400" dirty="0">
                        <a:solidFill>
                          <a:schemeClr val="accent3">
                            <a:lumMod val="20000"/>
                            <a:lumOff val="80000"/>
                          </a:schemeClr>
                        </a:soli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2189976">
                <a:tc>
                  <a:txBody>
                    <a:bodyPr/>
                    <a:lstStyle/>
                    <a:p>
                      <a:pPr lvl="0"/>
                      <a:r>
                        <a:rPr lang="en-US" sz="2400" dirty="0" smtClean="0"/>
                        <a:t>* It may be downloaded into .csv format, which can be converted to .txt for loading into SQL.</a:t>
                      </a:r>
                      <a:r>
                        <a:rPr lang="en-US" sz="2400" baseline="0" dirty="0" smtClean="0"/>
                        <a:t> </a:t>
                      </a:r>
                      <a:r>
                        <a:rPr lang="en-US" sz="2400" dirty="0" smtClean="0"/>
                        <a:t>The data is clean</a:t>
                      </a:r>
                      <a:r>
                        <a:rPr lang="en-US" sz="2400" baseline="0" dirty="0" smtClean="0"/>
                        <a:t> and</a:t>
                      </a:r>
                      <a:r>
                        <a:rPr lang="en-US" sz="2400" dirty="0" smtClean="0"/>
                        <a:t> is sufficient in size to be meaningful from a database set up and statistical perspectives.</a:t>
                      </a:r>
                      <a:endParaRPr lang="en-US" sz="2400" dirty="0"/>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Tree>
    <p:extLst>
      <p:ext uri="{BB962C8B-B14F-4D97-AF65-F5344CB8AC3E}">
        <p14:creationId xmlns:p14="http://schemas.microsoft.com/office/powerpoint/2010/main" val="30697916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18. Data information</a:t>
            </a:r>
            <a:endParaRPr lang="en-US" sz="2400" dirty="0">
              <a:solidFill>
                <a:schemeClr val="accent6"/>
              </a:solidFill>
            </a:endParaRPr>
          </a:p>
        </p:txBody>
      </p:sp>
      <p:sp>
        <p:nvSpPr>
          <p:cNvPr id="10" name="TextBox 9"/>
          <p:cNvSpPr txBox="1"/>
          <p:nvPr/>
        </p:nvSpPr>
        <p:spPr>
          <a:xfrm>
            <a:off x="346364" y="1339902"/>
            <a:ext cx="11734799" cy="1938992"/>
          </a:xfrm>
          <a:prstGeom prst="rect">
            <a:avLst/>
          </a:prstGeom>
          <a:solidFill>
            <a:schemeClr val="bg1"/>
          </a:solidFill>
          <a:effectLst>
            <a:outerShdw blurRad="50800" dist="76200" dir="13500000" algn="br" rotWithShape="0">
              <a:prstClr val="black">
                <a:alpha val="40000"/>
              </a:prstClr>
            </a:outerShdw>
          </a:effectLst>
        </p:spPr>
        <p:txBody>
          <a:bodyPr wrap="square" rtlCol="0">
            <a:spAutoFit/>
          </a:bodyPr>
          <a:lstStyle/>
          <a:p>
            <a:r>
              <a:rPr lang="en-US" sz="2400" dirty="0" smtClean="0"/>
              <a:t>URL: </a:t>
            </a:r>
            <a:r>
              <a:rPr lang="en-US" sz="2400" dirty="0" smtClean="0">
                <a:solidFill>
                  <a:schemeClr val="bg1"/>
                </a:solidFill>
                <a:hlinkClick r:id="rId2"/>
              </a:rPr>
              <a:t>https</a:t>
            </a:r>
            <a:r>
              <a:rPr lang="en-US" sz="2400" dirty="0">
                <a:solidFill>
                  <a:schemeClr val="bg1"/>
                </a:solidFill>
                <a:hlinkClick r:id="rId2"/>
              </a:rPr>
              <a:t>://</a:t>
            </a:r>
            <a:r>
              <a:rPr lang="en-US" sz="2400" dirty="0" smtClean="0">
                <a:solidFill>
                  <a:schemeClr val="bg1"/>
                </a:solidFill>
                <a:hlinkClick r:id="rId2"/>
              </a:rPr>
              <a:t>opendata.socrata.com/Government/2010-Report-to-Congress-on-White-House-Staff/vedg-c5sb</a:t>
            </a:r>
            <a:endParaRPr lang="en-US" sz="2400" dirty="0">
              <a:solidFill>
                <a:schemeClr val="bg1"/>
              </a:solidFill>
            </a:endParaRPr>
          </a:p>
          <a:p>
            <a:r>
              <a:rPr lang="en-US" sz="2400" dirty="0"/>
              <a:t>GitHub </a:t>
            </a:r>
            <a:r>
              <a:rPr lang="en-US" sz="2400" dirty="0" smtClean="0"/>
              <a:t>Link: </a:t>
            </a:r>
            <a:r>
              <a:rPr lang="en-US" sz="2400" dirty="0"/>
              <a:t>https://</a:t>
            </a:r>
            <a:r>
              <a:rPr lang="en-US" sz="2400" dirty="0" err="1"/>
              <a:t>github.com</a:t>
            </a:r>
            <a:r>
              <a:rPr lang="en-US" sz="2400" dirty="0"/>
              <a:t>/</a:t>
            </a:r>
            <a:r>
              <a:rPr lang="en-US" sz="2400" dirty="0" err="1"/>
              <a:t>AustinLVB</a:t>
            </a:r>
            <a:r>
              <a:rPr lang="en-US" sz="2400" dirty="0"/>
              <a:t>/7330SQLclass/tree/master/Final%20Submission</a:t>
            </a:r>
            <a:endParaRPr lang="en-US" sz="2400" dirty="0" smtClean="0">
              <a:solidFill>
                <a:schemeClr val="bg1"/>
              </a:solidFill>
            </a:endParaRPr>
          </a:p>
          <a:p>
            <a:r>
              <a:rPr lang="en-US" sz="2400" dirty="0" smtClean="0"/>
              <a:t>Data Size: 42 </a:t>
            </a:r>
            <a:r>
              <a:rPr lang="en-US" sz="2400" dirty="0" smtClean="0"/>
              <a:t>KB</a:t>
            </a:r>
          </a:p>
          <a:p>
            <a:r>
              <a:rPr lang="en-US" sz="2400" dirty="0"/>
              <a:t>Used IBM Bluemix and MySQL </a:t>
            </a:r>
            <a:r>
              <a:rPr lang="en-US" sz="2400" dirty="0" smtClean="0"/>
              <a:t>Workbench</a:t>
            </a:r>
            <a:endParaRPr lang="en-US" sz="2400" dirty="0" smtClean="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2528" y="3568038"/>
            <a:ext cx="10341292" cy="3034145"/>
          </a:xfrm>
          <a:prstGeom prst="rect">
            <a:avLst/>
          </a:prstGeom>
          <a:effectLst>
            <a:outerShdw blurRad="50800" dist="76200" dir="13500000" algn="br" rotWithShape="0">
              <a:prstClr val="black">
                <a:alpha val="40000"/>
              </a:prstClr>
            </a:outerShdw>
          </a:effectLst>
        </p:spPr>
      </p:pic>
    </p:spTree>
    <p:extLst>
      <p:ext uri="{BB962C8B-B14F-4D97-AF65-F5344CB8AC3E}">
        <p14:creationId xmlns:p14="http://schemas.microsoft.com/office/powerpoint/2010/main" val="1215417529"/>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19. MySQL </a:t>
            </a:r>
            <a:r>
              <a:rPr lang="en-US" sz="2400" dirty="0" smtClean="0">
                <a:solidFill>
                  <a:schemeClr val="accent6"/>
                </a:solidFill>
              </a:rPr>
              <a:t>Metrics</a:t>
            </a:r>
            <a:endParaRPr lang="en-US" sz="2400" dirty="0">
              <a:solidFill>
                <a:schemeClr val="accent6"/>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3655" y="1154029"/>
            <a:ext cx="4625109" cy="273193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673" y="3989230"/>
            <a:ext cx="11869861" cy="2600294"/>
          </a:xfrm>
          <a:prstGeom prst="rect">
            <a:avLst/>
          </a:prstGeom>
        </p:spPr>
      </p:pic>
      <p:sp>
        <p:nvSpPr>
          <p:cNvPr id="6" name="TextBox 5"/>
          <p:cNvSpPr txBox="1"/>
          <p:nvPr/>
        </p:nvSpPr>
        <p:spPr>
          <a:xfrm>
            <a:off x="346365" y="1339902"/>
            <a:ext cx="6331526" cy="1938992"/>
          </a:xfrm>
          <a:prstGeom prst="rect">
            <a:avLst/>
          </a:prstGeom>
          <a:solidFill>
            <a:schemeClr val="bg1"/>
          </a:solidFill>
          <a:ln>
            <a:solidFill>
              <a:schemeClr val="accent1"/>
            </a:solidFill>
          </a:ln>
          <a:effectLst>
            <a:outerShdw blurRad="50800" dist="76200" dir="13500000" algn="br" rotWithShape="0">
              <a:prstClr val="black">
                <a:alpha val="40000"/>
              </a:prstClr>
            </a:outerShdw>
          </a:effectLst>
        </p:spPr>
        <p:txBody>
          <a:bodyPr wrap="square" rtlCol="0">
            <a:spAutoFit/>
          </a:bodyPr>
          <a:lstStyle/>
          <a:p>
            <a:r>
              <a:rPr lang="en-US" sz="2400" dirty="0" smtClean="0"/>
              <a:t>Database Server: MySQL Workbench</a:t>
            </a:r>
          </a:p>
          <a:p>
            <a:r>
              <a:rPr lang="en-US" sz="2400" dirty="0" smtClean="0"/>
              <a:t>Used “top” function in command line</a:t>
            </a:r>
            <a:endParaRPr lang="en-US" sz="2400" dirty="0" smtClean="0"/>
          </a:p>
          <a:p>
            <a:r>
              <a:rPr lang="en-US" sz="2400" dirty="0" smtClean="0"/>
              <a:t>CPU Speed: Variant depending on current time </a:t>
            </a:r>
          </a:p>
          <a:p>
            <a:r>
              <a:rPr lang="en-US" sz="2400" dirty="0" smtClean="0"/>
              <a:t>0 of total </a:t>
            </a:r>
            <a:r>
              <a:rPr lang="mr-IN" sz="2400" dirty="0" smtClean="0"/>
              <a:t>–</a:t>
            </a:r>
            <a:r>
              <a:rPr lang="en-US" sz="2400" dirty="0" smtClean="0"/>
              <a:t> not currently querying</a:t>
            </a:r>
          </a:p>
          <a:p>
            <a:r>
              <a:rPr lang="en-US" sz="2400" dirty="0" smtClean="0"/>
              <a:t>Memory Size: 111M</a:t>
            </a:r>
          </a:p>
        </p:txBody>
      </p:sp>
    </p:spTree>
    <p:extLst>
      <p:ext uri="{BB962C8B-B14F-4D97-AF65-F5344CB8AC3E}">
        <p14:creationId xmlns:p14="http://schemas.microsoft.com/office/powerpoint/2010/main" val="1184366112"/>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20. SQL code</a:t>
            </a:r>
            <a:endParaRPr lang="en-US" sz="2400" dirty="0">
              <a:solidFill>
                <a:schemeClr val="accent6"/>
              </a:solidFill>
            </a:endParaRPr>
          </a:p>
        </p:txBody>
      </p:sp>
      <p:sp>
        <p:nvSpPr>
          <p:cNvPr id="5" name="TextBox 4"/>
          <p:cNvSpPr txBox="1"/>
          <p:nvPr/>
        </p:nvSpPr>
        <p:spPr>
          <a:xfrm>
            <a:off x="346365" y="1339902"/>
            <a:ext cx="11651672" cy="2308324"/>
          </a:xfrm>
          <a:prstGeom prst="rect">
            <a:avLst/>
          </a:prstGeom>
          <a:solidFill>
            <a:schemeClr val="bg1"/>
          </a:solidFill>
          <a:effectLst>
            <a:outerShdw blurRad="50800" dist="76200" dir="13500000" algn="br" rotWithShape="0">
              <a:prstClr val="black">
                <a:alpha val="40000"/>
              </a:prstClr>
            </a:outerShdw>
          </a:effectLst>
        </p:spPr>
        <p:txBody>
          <a:bodyPr wrap="square" rtlCol="0">
            <a:spAutoFit/>
          </a:bodyPr>
          <a:lstStyle/>
          <a:p>
            <a:r>
              <a:rPr lang="en-US" sz="2400" dirty="0" smtClean="0"/>
              <a:t>Please follow this GitHub link for the raw SQL code:</a:t>
            </a:r>
          </a:p>
          <a:p>
            <a:r>
              <a:rPr lang="en-US" sz="2400" dirty="0">
                <a:hlinkClick r:id="rId2"/>
              </a:rPr>
              <a:t>https://</a:t>
            </a:r>
            <a:r>
              <a:rPr lang="en-US" sz="2400" dirty="0" smtClean="0">
                <a:hlinkClick r:id="rId2"/>
              </a:rPr>
              <a:t>github.com/AustinLVB/7330SQLclass/blob/master/WHDB.sql</a:t>
            </a:r>
            <a:endParaRPr lang="en-US" sz="2400" dirty="0" smtClean="0"/>
          </a:p>
          <a:p>
            <a:r>
              <a:rPr lang="en-US" sz="2400" dirty="0" smtClean="0"/>
              <a:t>White House image URL:</a:t>
            </a:r>
          </a:p>
          <a:p>
            <a:r>
              <a:rPr lang="en-US" sz="2400" dirty="0" smtClean="0">
                <a:hlinkClick r:id="rId3" invalidUrl="https://pixel.nymag.com/imgs/fashion/daily/2017/02/14/14-white-house-at-night.w710.h473.2x.jpg, https://www.thecut.com/2017/02/nighttime-voice-mails-from-the-white-house.html"/>
              </a:rPr>
              <a:t>https</a:t>
            </a:r>
            <a:r>
              <a:rPr lang="en-US" sz="2400" dirty="0">
                <a:hlinkClick r:id="rId4" invalidUrl="https://pixel.nymag.com/imgs/fashion/daily/2017/02/14/14-white-house-at-night.w710.h473.2x.jpg, https://www.thecut.com/2017/02/nighttime-voice-mails-from-the-white-house.html"/>
              </a:rPr>
              <a:t>://</a:t>
            </a:r>
            <a:r>
              <a:rPr lang="en-US" sz="2400" dirty="0" err="1">
                <a:hlinkClick r:id="rId5" invalidUrl="https://pixel.nymag.com/imgs/fashion/daily/2017/02/14/14-white-house-at-night.w710.h473.2x.jpg, https://www.thecut.com/2017/02/nighttime-voice-mails-from-the-white-house.html"/>
              </a:rPr>
              <a:t>pixel.nymag.com</a:t>
            </a:r>
            <a:r>
              <a:rPr lang="en-US" sz="2400" dirty="0">
                <a:hlinkClick r:id="rId6" invalidUrl="https://pixel.nymag.com/imgs/fashion/daily/2017/02/14/14-white-house-at-night.w710.h473.2x.jpg, https://www.thecut.com/2017/02/nighttime-voice-mails-from-the-white-house.html"/>
              </a:rPr>
              <a:t>/</a:t>
            </a:r>
            <a:r>
              <a:rPr lang="en-US" sz="2400" dirty="0" err="1">
                <a:hlinkClick r:id="rId7" invalidUrl="https://pixel.nymag.com/imgs/fashion/daily/2017/02/14/14-white-house-at-night.w710.h473.2x.jpg, https://www.thecut.com/2017/02/nighttime-voice-mails-from-the-white-house.html"/>
              </a:rPr>
              <a:t>imgs</a:t>
            </a:r>
            <a:r>
              <a:rPr lang="en-US" sz="2400" dirty="0">
                <a:hlinkClick r:id="rId8" invalidUrl="https://pixel.nymag.com/imgs/fashion/daily/2017/02/14/14-white-house-at-night.w710.h473.2x.jpg, https://www.thecut.com/2017/02/nighttime-voice-mails-from-the-white-house.html"/>
              </a:rPr>
              <a:t>/fashion/daily/2017/02/14/14-white-house-at-night.w710.h473.2x.jpg, https://</a:t>
            </a:r>
            <a:r>
              <a:rPr lang="en-US" sz="2400" dirty="0" err="1">
                <a:hlinkClick r:id="rId9" invalidUrl="https://pixel.nymag.com/imgs/fashion/daily/2017/02/14/14-white-house-at-night.w710.h473.2x.jpg, https://www.thecut.com/2017/02/nighttime-voice-mails-from-the-white-house.html"/>
              </a:rPr>
              <a:t>www.thecut.com</a:t>
            </a:r>
            <a:r>
              <a:rPr lang="en-US" sz="2400" dirty="0">
                <a:hlinkClick r:id="rId10" invalidUrl="https://pixel.nymag.com/imgs/fashion/daily/2017/02/14/14-white-house-at-night.w710.h473.2x.jpg, https://www.thecut.com/2017/02/nighttime-voice-mails-from-the-white-house.html"/>
              </a:rPr>
              <a:t>/2017/02/nighttime-voice-mails-from-the-white-</a:t>
            </a:r>
            <a:r>
              <a:rPr lang="en-US" sz="2400" dirty="0" err="1">
                <a:hlinkClick r:id="rId11" invalidUrl="https://pixel.nymag.com/imgs/fashion/daily/2017/02/14/14-white-house-at-night.w710.h473.2x.jpg, https://www.thecut.com/2017/02/nighttime-voice-mails-from-the-white-house.html"/>
              </a:rPr>
              <a:t>house.html</a:t>
            </a:r>
            <a:endParaRPr lang="en-US" sz="2400" dirty="0" smtClean="0"/>
          </a:p>
        </p:txBody>
      </p:sp>
    </p:spTree>
    <p:extLst>
      <p:ext uri="{BB962C8B-B14F-4D97-AF65-F5344CB8AC3E}">
        <p14:creationId xmlns:p14="http://schemas.microsoft.com/office/powerpoint/2010/main" val="1200776936"/>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21. Fun question</a:t>
            </a:r>
            <a:r>
              <a:rPr lang="en-US" sz="2400" dirty="0" smtClean="0"/>
              <a:t>! + Dashboard</a:t>
            </a:r>
            <a:endParaRPr lang="en-US" sz="2400" dirty="0"/>
          </a:p>
        </p:txBody>
      </p:sp>
      <p:sp>
        <p:nvSpPr>
          <p:cNvPr id="3" name="TextBox 2"/>
          <p:cNvSpPr txBox="1"/>
          <p:nvPr/>
        </p:nvSpPr>
        <p:spPr>
          <a:xfrm>
            <a:off x="270164" y="1423030"/>
            <a:ext cx="11651672" cy="830997"/>
          </a:xfrm>
          <a:prstGeom prst="rect">
            <a:avLst/>
          </a:prstGeom>
          <a:solidFill>
            <a:schemeClr val="bg1"/>
          </a:solidFill>
          <a:effectLst>
            <a:outerShdw blurRad="50800" dist="76200" dir="13500000" algn="br" rotWithShape="0">
              <a:prstClr val="black">
                <a:alpha val="40000"/>
              </a:prstClr>
            </a:outerShdw>
          </a:effectLst>
        </p:spPr>
        <p:txBody>
          <a:bodyPr wrap="square" rtlCol="0">
            <a:spAutoFit/>
          </a:bodyPr>
          <a:lstStyle/>
          <a:p>
            <a:pPr algn="ctr"/>
            <a:r>
              <a:rPr lang="en-US" sz="2400" dirty="0" smtClean="0"/>
              <a:t>How many characters is the longest Position Title?</a:t>
            </a:r>
          </a:p>
          <a:p>
            <a:pPr algn="ctr"/>
            <a:r>
              <a:rPr lang="en-US" sz="2400" dirty="0" smtClean="0"/>
              <a:t>Bonus: What is the title or what is dealing with?</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2394" y="2409865"/>
            <a:ext cx="3847211" cy="4295736"/>
          </a:xfrm>
          <a:prstGeom prst="rect">
            <a:avLst/>
          </a:prstGeom>
          <a:effectLst>
            <a:outerShdw blurRad="50800" dist="76200" dir="13500000" algn="br" rotWithShape="0">
              <a:prstClr val="black">
                <a:alpha val="40000"/>
              </a:prstClr>
            </a:outerShdw>
          </a:effectLst>
        </p:spPr>
      </p:pic>
    </p:spTree>
    <p:extLst>
      <p:ext uri="{BB962C8B-B14F-4D97-AF65-F5344CB8AC3E}">
        <p14:creationId xmlns:p14="http://schemas.microsoft.com/office/powerpoint/2010/main" val="207875333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84000"/>
            </a:schemeClr>
          </a:solidFill>
          <a:ln>
            <a:noFill/>
          </a:ln>
        </p:spPr>
        <p:txBody>
          <a:bodyPr/>
          <a:lstStyle/>
          <a:p>
            <a:r>
              <a:rPr lang="en-US" sz="2400" dirty="0" smtClean="0">
                <a:solidFill>
                  <a:schemeClr val="accent6"/>
                </a:solidFill>
              </a:rPr>
              <a:t>1. INTRODUCTION B</a:t>
            </a:r>
            <a:endParaRPr lang="en-US" sz="2400" dirty="0">
              <a:solidFill>
                <a:schemeClr val="accent6"/>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534289734"/>
              </p:ext>
            </p:extLst>
          </p:nvPr>
        </p:nvGraphicFramePr>
        <p:xfrm>
          <a:off x="3148567" y="1246910"/>
          <a:ext cx="5261142" cy="5456506"/>
        </p:xfrm>
        <a:graphic>
          <a:graphicData uri="http://schemas.openxmlformats.org/drawingml/2006/table">
            <a:tbl>
              <a:tblPr>
                <a:effectLst>
                  <a:outerShdw blurRad="50800" dist="76200" dir="13500000" algn="br" rotWithShape="0">
                    <a:prstClr val="black">
                      <a:alpha val="40000"/>
                    </a:prstClr>
                  </a:outerShdw>
                </a:effectLst>
                <a:tableStyleId>{5C22544A-7EE6-4342-B048-85BDC9FD1C3A}</a:tableStyleId>
              </a:tblPr>
              <a:tblGrid>
                <a:gridCol w="5261142">
                  <a:extLst>
                    <a:ext uri="{9D8B030D-6E8A-4147-A177-3AD203B41FA5}">
                      <a16:colId xmlns="" xmlns:a16="http://schemas.microsoft.com/office/drawing/2014/main" val="493813631"/>
                    </a:ext>
                  </a:extLst>
                </a:gridCol>
              </a:tblGrid>
              <a:tr h="413736">
                <a:tc>
                  <a:txBody>
                    <a:bodyPr/>
                    <a:lstStyle/>
                    <a:p>
                      <a:pPr algn="ctr"/>
                      <a:r>
                        <a:rPr lang="en-US" sz="2400" dirty="0" smtClean="0">
                          <a:solidFill>
                            <a:schemeClr val="bg1"/>
                          </a:solidFill>
                        </a:rPr>
                        <a:t>What will we examine?</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2068681">
                <a:tc>
                  <a:txBody>
                    <a:bodyPr/>
                    <a:lstStyle/>
                    <a:p>
                      <a:pPr lvl="2"/>
                      <a:r>
                        <a:rPr lang="en-US" sz="2400" dirty="0" smtClean="0"/>
                        <a:t>Legislative Assistant</a:t>
                      </a:r>
                    </a:p>
                    <a:p>
                      <a:pPr lvl="2"/>
                      <a:r>
                        <a:rPr lang="en-US" sz="2400" dirty="0" smtClean="0"/>
                        <a:t>Deputy Assistant </a:t>
                      </a:r>
                    </a:p>
                    <a:p>
                      <a:pPr lvl="2"/>
                      <a:r>
                        <a:rPr lang="en-US" sz="2400" dirty="0" smtClean="0"/>
                        <a:t>Assistant Director</a:t>
                      </a:r>
                    </a:p>
                    <a:p>
                      <a:pPr lvl="2"/>
                      <a:r>
                        <a:rPr lang="en-US" sz="2400" dirty="0" smtClean="0"/>
                        <a:t>Deputy Director	</a:t>
                      </a:r>
                    </a:p>
                    <a:p>
                      <a:pPr lvl="2"/>
                      <a:r>
                        <a:rPr lang="en-US" sz="2400" dirty="0" smtClean="0"/>
                        <a:t>Deputy Associate	</a:t>
                      </a:r>
                    </a:p>
                    <a:p>
                      <a:pPr lvl="2"/>
                      <a:r>
                        <a:rPr lang="en-US" sz="2400" dirty="0" smtClean="0"/>
                        <a:t>Policy Assistant</a:t>
                      </a: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2482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41373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accent3">
                              <a:lumMod val="20000"/>
                              <a:lumOff val="80000"/>
                            </a:schemeClr>
                          </a:solidFill>
                        </a:rPr>
                        <a:t>PositionTitles</a:t>
                      </a:r>
                      <a:endParaRPr lang="en-US" sz="2400" dirty="0">
                        <a:solidFill>
                          <a:schemeClr val="accent3">
                            <a:lumMod val="20000"/>
                            <a:lumOff val="80000"/>
                          </a:schemeClr>
                        </a:soli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981786">
                <a:tc>
                  <a:txBody>
                    <a:bodyPr/>
                    <a:lstStyle/>
                    <a:p>
                      <a:pPr lvl="2"/>
                      <a:r>
                        <a:rPr lang="en-US" sz="2400" dirty="0" smtClean="0"/>
                        <a:t>Director		</a:t>
                      </a:r>
                    </a:p>
                    <a:p>
                      <a:pPr lvl="2"/>
                      <a:r>
                        <a:rPr lang="en-US" sz="2400" dirty="0" smtClean="0"/>
                        <a:t>Analyst			</a:t>
                      </a:r>
                    </a:p>
                    <a:p>
                      <a:pPr lvl="2"/>
                      <a:r>
                        <a:rPr lang="en-US" sz="2400" dirty="0" smtClean="0"/>
                        <a:t>Chief of Staff</a:t>
                      </a:r>
                    </a:p>
                    <a:p>
                      <a:pPr lvl="2"/>
                      <a:r>
                        <a:rPr lang="en-US" sz="2400" dirty="0" smtClean="0"/>
                        <a:t>Assistant to the President</a:t>
                      </a:r>
                    </a:p>
                    <a:p>
                      <a:pPr lvl="2"/>
                      <a:r>
                        <a:rPr lang="en-US" sz="2400" dirty="0" smtClean="0"/>
                        <a:t>Deputy Assistant to the President</a:t>
                      </a: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Tree>
    <p:extLst>
      <p:ext uri="{BB962C8B-B14F-4D97-AF65-F5344CB8AC3E}">
        <p14:creationId xmlns:p14="http://schemas.microsoft.com/office/powerpoint/2010/main" val="95022038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2. Using MySQL to start</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1178431231"/>
              </p:ext>
            </p:extLst>
          </p:nvPr>
        </p:nvGraphicFramePr>
        <p:xfrm>
          <a:off x="7295967" y="1981549"/>
          <a:ext cx="4716740" cy="3573773"/>
        </p:xfrm>
        <a:graphic>
          <a:graphicData uri="http://schemas.openxmlformats.org/drawingml/2006/table">
            <a:tbl>
              <a:tblPr>
                <a:effectLst>
                  <a:outerShdw blurRad="50800" dist="76200" dir="18900000" algn="bl" rotWithShape="0">
                    <a:prstClr val="black">
                      <a:alpha val="40000"/>
                    </a:prstClr>
                  </a:outerShdw>
                </a:effectLst>
                <a:tableStyleId>{5C22544A-7EE6-4342-B048-85BDC9FD1C3A}</a:tableStyleId>
              </a:tblPr>
              <a:tblGrid>
                <a:gridCol w="4716740">
                  <a:extLst>
                    <a:ext uri="{9D8B030D-6E8A-4147-A177-3AD203B41FA5}">
                      <a16:colId xmlns="" xmlns:a16="http://schemas.microsoft.com/office/drawing/2014/main" val="493813631"/>
                    </a:ext>
                  </a:extLst>
                </a:gridCol>
              </a:tblGrid>
              <a:tr h="457200">
                <a:tc>
                  <a:txBody>
                    <a:bodyPr/>
                    <a:lstStyle/>
                    <a:p>
                      <a:pPr algn="ctr"/>
                      <a:r>
                        <a:rPr lang="en-US" sz="2400" dirty="0" smtClean="0">
                          <a:solidFill>
                            <a:schemeClr val="bg1"/>
                          </a:solidFill>
                        </a:rPr>
                        <a:t>Create, use, </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smtClean="0">
                          <a:ea typeface="Calibri" charset="0"/>
                          <a:cs typeface="Times New Roman" charset="0"/>
                        </a:rPr>
                        <a:t>1. DB Schema Loading and Set Up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2. For re-entry into database</a:t>
                      </a: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306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3060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and drop functions</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53034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3. If you need to start a fresh, be sure to drop the tables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4. Temp Table for loading data</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299" y="1745673"/>
            <a:ext cx="6687018" cy="4045527"/>
          </a:xfrm>
          <a:prstGeom prst="rect">
            <a:avLst/>
          </a:prstGeom>
          <a:effectLst>
            <a:outerShdw blurRad="50800" dist="76200" dir="8100000" algn="tr" rotWithShape="0">
              <a:prstClr val="black">
                <a:alpha val="40000"/>
              </a:prstClr>
            </a:outerShdw>
          </a:effectLst>
        </p:spPr>
      </p:pic>
    </p:spTree>
    <p:extLst>
      <p:ext uri="{BB962C8B-B14F-4D97-AF65-F5344CB8AC3E}">
        <p14:creationId xmlns:p14="http://schemas.microsoft.com/office/powerpoint/2010/main" val="58334617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3. Loading and creating table with csv file</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1799506783"/>
              </p:ext>
            </p:extLst>
          </p:nvPr>
        </p:nvGraphicFramePr>
        <p:xfrm>
          <a:off x="6201456" y="3020518"/>
          <a:ext cx="5325525" cy="3632197"/>
        </p:xfrm>
        <a:graphic>
          <a:graphicData uri="http://schemas.openxmlformats.org/drawingml/2006/table">
            <a:tbl>
              <a:tblPr>
                <a:effectLst>
                  <a:outerShdw blurRad="50800" dist="76200" dir="10800000" algn="r" rotWithShape="0">
                    <a:prstClr val="black">
                      <a:alpha val="40000"/>
                    </a:prstClr>
                  </a:outerShdw>
                </a:effectLst>
                <a:tableStyleId>{5C22544A-7EE6-4342-B048-85BDC9FD1C3A}</a:tableStyleId>
              </a:tblPr>
              <a:tblGrid>
                <a:gridCol w="5325525">
                  <a:extLst>
                    <a:ext uri="{9D8B030D-6E8A-4147-A177-3AD203B41FA5}">
                      <a16:colId xmlns="" xmlns:a16="http://schemas.microsoft.com/office/drawing/2014/main" val="493813631"/>
                    </a:ext>
                  </a:extLst>
                </a:gridCol>
              </a:tblGrid>
              <a:tr h="433514">
                <a:tc>
                  <a:txBody>
                    <a:bodyPr/>
                    <a:lstStyle/>
                    <a:p>
                      <a:pPr algn="ctr"/>
                      <a:r>
                        <a:rPr lang="en-US" sz="2400" dirty="0" smtClean="0">
                          <a:solidFill>
                            <a:schemeClr val="bg1"/>
                          </a:solidFill>
                        </a:rPr>
                        <a:t>Load csv </a:t>
                      </a:r>
                      <a:r>
                        <a:rPr lang="en-US" sz="2400" baseline="0" dirty="0" smtClean="0">
                          <a:solidFill>
                            <a:schemeClr val="bg1"/>
                          </a:solidFill>
                        </a:rPr>
                        <a:t>file data  and create tables</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112713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dk1"/>
                          </a:solidFill>
                          <a:ea typeface="Calibri" charset="0"/>
                          <a:cs typeface="Times New Roman" charset="0"/>
                        </a:rPr>
                        <a:t>These</a:t>
                      </a:r>
                      <a:r>
                        <a:rPr lang="en-US" sz="2400" baseline="0" dirty="0" smtClean="0">
                          <a:solidFill>
                            <a:schemeClr val="dk1"/>
                          </a:solidFill>
                          <a:ea typeface="Calibri" charset="0"/>
                          <a:cs typeface="Times New Roman" charset="0"/>
                        </a:rPr>
                        <a:t> images describe the loading of the actual csv file data into a table</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26326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43351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Outline</a:t>
                      </a:r>
                      <a:r>
                        <a:rPr lang="en-US" sz="2400" baseline="0" dirty="0" smtClean="0">
                          <a:solidFill>
                            <a:schemeClr val="bg1"/>
                          </a:solidFill>
                        </a:rPr>
                        <a:t> key characteristics</a:t>
                      </a:r>
                      <a:endParaRPr lang="en-US" sz="2400" dirty="0" smtClean="0">
                        <a:solidFill>
                          <a:schemeClr val="bg1"/>
                        </a:soli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3163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Varchar</a:t>
                      </a:r>
                      <a:r>
                        <a:rPr lang="en-US" sz="2400" baseline="0" dirty="0" smtClean="0">
                          <a:gradFill>
                            <a:gsLst>
                              <a:gs pos="18000">
                                <a:schemeClr val="tx1"/>
                              </a:gs>
                              <a:gs pos="36000">
                                <a:schemeClr val="tx1"/>
                              </a:gs>
                            </a:gsLst>
                            <a:lin ang="5400000" scaled="1"/>
                          </a:gradFill>
                        </a:rPr>
                        <a:t> describes the amount of characters allowed, along with the primary and foreign key designations</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918" y="1272658"/>
            <a:ext cx="9923318" cy="1422874"/>
          </a:xfrm>
          <a:prstGeom prst="rect">
            <a:avLst/>
          </a:prstGeom>
          <a:effectLst>
            <a:outerShdw blurRad="50800" dist="76200" dir="8100000" algn="tr" rotWithShape="0">
              <a:prstClr val="black">
                <a:alpha val="40000"/>
              </a:prstClr>
            </a:outerShdw>
          </a:effectLst>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918" y="2862014"/>
            <a:ext cx="3084539" cy="1673163"/>
          </a:xfrm>
          <a:prstGeom prst="rect">
            <a:avLst/>
          </a:prstGeom>
          <a:effectLst>
            <a:outerShdw blurRad="50800" dist="76200" dir="8100000" algn="tr" rotWithShape="0">
              <a:prstClr val="black">
                <a:alpha val="40000"/>
              </a:prstClr>
            </a:outerShdw>
          </a:effec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5918" y="4893660"/>
            <a:ext cx="4424952" cy="1759055"/>
          </a:xfrm>
          <a:prstGeom prst="rect">
            <a:avLst/>
          </a:prstGeom>
          <a:effectLst>
            <a:outerShdw blurRad="50800" dist="76200" dir="8100000" algn="tr" rotWithShape="0">
              <a:prstClr val="black">
                <a:alpha val="40000"/>
              </a:prstClr>
            </a:outerShdw>
          </a:effectLst>
        </p:spPr>
      </p:pic>
    </p:spTree>
    <p:extLst>
      <p:ext uri="{BB962C8B-B14F-4D97-AF65-F5344CB8AC3E}">
        <p14:creationId xmlns:p14="http://schemas.microsoft.com/office/powerpoint/2010/main" val="107658989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4. Demonstration of breaking tables into normal form</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1298301180"/>
              </p:ext>
            </p:extLst>
          </p:nvPr>
        </p:nvGraphicFramePr>
        <p:xfrm>
          <a:off x="7966365" y="1871164"/>
          <a:ext cx="4017817" cy="4425301"/>
        </p:xfrm>
        <a:graphic>
          <a:graphicData uri="http://schemas.openxmlformats.org/drawingml/2006/table">
            <a:tbl>
              <a:tblPr>
                <a:effectLst>
                  <a:outerShdw blurRad="50800" dist="76200" dir="8100000" algn="tr" rotWithShape="0">
                    <a:prstClr val="black">
                      <a:alpha val="40000"/>
                    </a:prstClr>
                  </a:outerShdw>
                </a:effectLst>
                <a:tableStyleId>{5C22544A-7EE6-4342-B048-85BDC9FD1C3A}</a:tableStyleId>
              </a:tblPr>
              <a:tblGrid>
                <a:gridCol w="4017817">
                  <a:extLst>
                    <a:ext uri="{9D8B030D-6E8A-4147-A177-3AD203B41FA5}">
                      <a16:colId xmlns="" xmlns:a16="http://schemas.microsoft.com/office/drawing/2014/main" val="493813631"/>
                    </a:ext>
                  </a:extLst>
                </a:gridCol>
              </a:tblGrid>
              <a:tr h="433514">
                <a:tc>
                  <a:txBody>
                    <a:bodyPr/>
                    <a:lstStyle/>
                    <a:p>
                      <a:pPr algn="ctr"/>
                      <a:r>
                        <a:rPr lang="en-US" sz="2400" dirty="0" smtClean="0">
                          <a:solidFill>
                            <a:schemeClr val="bg1"/>
                          </a:solidFill>
                        </a:rPr>
                        <a:t>Employee</a:t>
                      </a:r>
                      <a:r>
                        <a:rPr lang="en-US" sz="2400" baseline="0" dirty="0" smtClean="0">
                          <a:solidFill>
                            <a:schemeClr val="bg1"/>
                          </a:solidFill>
                        </a:rPr>
                        <a:t> &amp; Salary tables</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112713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dk1"/>
                          </a:solidFill>
                          <a:ea typeface="Calibri" charset="0"/>
                          <a:cs typeface="Times New Roman" charset="0"/>
                        </a:rPr>
                        <a:t>Assigning EmployeeTable to include EID, Name,</a:t>
                      </a:r>
                      <a:r>
                        <a:rPr lang="en-US" sz="2400" baseline="0" dirty="0" smtClean="0">
                          <a:solidFill>
                            <a:schemeClr val="dk1"/>
                          </a:solidFill>
                          <a:ea typeface="Calibri" charset="0"/>
                          <a:cs typeface="Times New Roman" charset="0"/>
                        </a:rPr>
                        <a:t> Status, and PositionTitle only, assigning SalaryTable to include only SID, Salary, and PayBasis </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26326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43351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Double checking by selecting</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3163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Selecting each new table to confirm</a:t>
                      </a:r>
                      <a:r>
                        <a:rPr lang="en-US" sz="2400" baseline="0" dirty="0" smtClean="0">
                          <a:gradFill>
                            <a:gsLst>
                              <a:gs pos="18000">
                                <a:schemeClr val="tx1"/>
                              </a:gs>
                              <a:gs pos="36000">
                                <a:schemeClr val="tx1"/>
                              </a:gs>
                            </a:gsLst>
                            <a:lin ang="5400000" scaled="1"/>
                          </a:gradFill>
                        </a:rPr>
                        <a:t> that they contain their respective data</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918" y="1360054"/>
            <a:ext cx="7368764" cy="2159001"/>
          </a:xfrm>
          <a:prstGeom prst="rect">
            <a:avLst/>
          </a:prstGeom>
          <a:effectLst>
            <a:outerShdw blurRad="50800" dist="76200" dir="5400000" algn="t" rotWithShape="0">
              <a:prstClr val="black">
                <a:alpha val="40000"/>
              </a:prstClr>
            </a:outerShdw>
          </a:effectLst>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918" y="3726874"/>
            <a:ext cx="7523086" cy="2560304"/>
          </a:xfrm>
          <a:prstGeom prst="rect">
            <a:avLst/>
          </a:prstGeom>
          <a:effectLst>
            <a:outerShdw blurRad="50800" dist="76200" dir="18900000" algn="bl" rotWithShape="0">
              <a:prstClr val="black">
                <a:alpha val="40000"/>
              </a:prstClr>
            </a:outerShdw>
          </a:effectLst>
        </p:spPr>
      </p:pic>
    </p:spTree>
    <p:extLst>
      <p:ext uri="{BB962C8B-B14F-4D97-AF65-F5344CB8AC3E}">
        <p14:creationId xmlns:p14="http://schemas.microsoft.com/office/powerpoint/2010/main" val="88891264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a:solidFill>
                  <a:schemeClr val="accent6"/>
                </a:solidFill>
              </a:rPr>
              <a:t>5</a:t>
            </a:r>
            <a:r>
              <a:rPr lang="en-US" sz="2400" dirty="0" smtClean="0">
                <a:solidFill>
                  <a:schemeClr val="accent6"/>
                </a:solidFill>
              </a:rPr>
              <a:t>. A closer look into Employee and Salary tables</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1204443565"/>
              </p:ext>
            </p:extLst>
          </p:nvPr>
        </p:nvGraphicFramePr>
        <p:xfrm>
          <a:off x="7966365" y="1871164"/>
          <a:ext cx="4017817" cy="4425301"/>
        </p:xfrm>
        <a:graphic>
          <a:graphicData uri="http://schemas.openxmlformats.org/drawingml/2006/table">
            <a:tbl>
              <a:tblPr>
                <a:effectLst>
                  <a:outerShdw blurRad="50800" dist="76200" dir="10800000" algn="r" rotWithShape="0">
                    <a:prstClr val="black">
                      <a:alpha val="40000"/>
                    </a:prstClr>
                  </a:outerShdw>
                </a:effectLst>
                <a:tableStyleId>{5C22544A-7EE6-4342-B048-85BDC9FD1C3A}</a:tableStyleId>
              </a:tblPr>
              <a:tblGrid>
                <a:gridCol w="4017817">
                  <a:extLst>
                    <a:ext uri="{9D8B030D-6E8A-4147-A177-3AD203B41FA5}">
                      <a16:colId xmlns="" xmlns:a16="http://schemas.microsoft.com/office/drawing/2014/main" val="493813631"/>
                    </a:ext>
                  </a:extLst>
                </a:gridCol>
              </a:tblGrid>
              <a:tr h="433514">
                <a:tc>
                  <a:txBody>
                    <a:bodyPr/>
                    <a:lstStyle/>
                    <a:p>
                      <a:pPr algn="ctr"/>
                      <a:r>
                        <a:rPr lang="en-US" sz="2400" dirty="0" smtClean="0">
                          <a:solidFill>
                            <a:schemeClr val="bg1"/>
                          </a:solidFill>
                        </a:rPr>
                        <a:t>Employee</a:t>
                      </a:r>
                      <a:r>
                        <a:rPr lang="en-US" sz="2400" baseline="0" dirty="0" smtClean="0">
                          <a:solidFill>
                            <a:schemeClr val="bg1"/>
                          </a:solidFill>
                        </a:rPr>
                        <a:t> &amp; Salary tables</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112713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dk1"/>
                          </a:solidFill>
                          <a:ea typeface="Calibri" charset="0"/>
                          <a:cs typeface="Times New Roman" charset="0"/>
                        </a:rPr>
                        <a:t>Assigning EmployeeTable to include EID, Name,</a:t>
                      </a:r>
                      <a:r>
                        <a:rPr lang="en-US" sz="2400" baseline="0" dirty="0" smtClean="0">
                          <a:solidFill>
                            <a:schemeClr val="dk1"/>
                          </a:solidFill>
                          <a:ea typeface="Calibri" charset="0"/>
                          <a:cs typeface="Times New Roman" charset="0"/>
                        </a:rPr>
                        <a:t> Status, and PositionTitle only, assigning SalaryTable to include only SID, Salary, and PayBasis </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26326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43351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Double checking by selecting</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3163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Selecting each new table to confirm</a:t>
                      </a:r>
                      <a:r>
                        <a:rPr lang="en-US" sz="2400" baseline="0" dirty="0" smtClean="0">
                          <a:gradFill>
                            <a:gsLst>
                              <a:gs pos="18000">
                                <a:schemeClr val="tx1"/>
                              </a:gs>
                              <a:gs pos="36000">
                                <a:schemeClr val="tx1"/>
                              </a:gs>
                            </a:gsLst>
                            <a:lin ang="5400000" scaled="1"/>
                          </a:gradFill>
                        </a:rPr>
                        <a:t> that they contain their respective data</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325" y="1173549"/>
            <a:ext cx="2396835" cy="2412501"/>
          </a:xfrm>
          <a:prstGeom prst="rect">
            <a:avLst/>
          </a:prstGeom>
          <a:effectLst>
            <a:outerShdw blurRad="50800" dist="76200" dir="8100000" algn="tr" rotWithShape="0">
              <a:prstClr val="black">
                <a:alpha val="40000"/>
              </a:prst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36" y="4529816"/>
            <a:ext cx="7315200" cy="1930400"/>
          </a:xfrm>
          <a:prstGeom prst="rect">
            <a:avLst/>
          </a:prstGeom>
          <a:effectLst>
            <a:outerShdw blurRad="50800" dist="76200" dir="10800000" algn="r" rotWithShape="0">
              <a:prstClr val="black">
                <a:alpha val="40000"/>
              </a:prstClr>
            </a:outerShdw>
          </a:effectLst>
        </p:spPr>
      </p:pic>
      <p:sp>
        <p:nvSpPr>
          <p:cNvPr id="8" name="TextBox 7"/>
          <p:cNvSpPr txBox="1"/>
          <p:nvPr/>
        </p:nvSpPr>
        <p:spPr>
          <a:xfrm>
            <a:off x="80036" y="1086857"/>
            <a:ext cx="1668727" cy="461665"/>
          </a:xfrm>
          <a:prstGeom prst="rect">
            <a:avLst/>
          </a:prstGeom>
          <a:noFill/>
        </p:spPr>
        <p:txBody>
          <a:bodyPr wrap="none" rtlCol="0">
            <a:spAutoFit/>
          </a:bodyPr>
          <a:lstStyle/>
          <a:p>
            <a:r>
              <a:rPr lang="en-US" sz="2400" b="1" dirty="0" smtClean="0">
                <a:solidFill>
                  <a:schemeClr val="bg1"/>
                </a:solidFill>
              </a:rPr>
              <a:t>Salary Table</a:t>
            </a:r>
            <a:endParaRPr lang="en-US" sz="2400" b="1" dirty="0">
              <a:solidFill>
                <a:schemeClr val="bg1"/>
              </a:solidFill>
            </a:endParaRPr>
          </a:p>
        </p:txBody>
      </p:sp>
      <p:sp>
        <p:nvSpPr>
          <p:cNvPr id="9" name="TextBox 8"/>
          <p:cNvSpPr txBox="1"/>
          <p:nvPr/>
        </p:nvSpPr>
        <p:spPr>
          <a:xfrm>
            <a:off x="80036" y="4008979"/>
            <a:ext cx="2146357" cy="461665"/>
          </a:xfrm>
          <a:prstGeom prst="rect">
            <a:avLst/>
          </a:prstGeom>
          <a:noFill/>
        </p:spPr>
        <p:txBody>
          <a:bodyPr wrap="none" rtlCol="0">
            <a:spAutoFit/>
          </a:bodyPr>
          <a:lstStyle/>
          <a:p>
            <a:r>
              <a:rPr lang="en-US" sz="2400" b="1" dirty="0" smtClean="0">
                <a:solidFill>
                  <a:schemeClr val="bg1"/>
                </a:solidFill>
              </a:rPr>
              <a:t>Employee Table</a:t>
            </a:r>
            <a:endParaRPr lang="en-US" sz="2400" b="1" dirty="0">
              <a:solidFill>
                <a:schemeClr val="bg1"/>
              </a:solidFill>
            </a:endParaRPr>
          </a:p>
        </p:txBody>
      </p:sp>
      <p:sp>
        <p:nvSpPr>
          <p:cNvPr id="10" name="Right Arrow 9"/>
          <p:cNvSpPr/>
          <p:nvPr/>
        </p:nvSpPr>
        <p:spPr>
          <a:xfrm>
            <a:off x="332509" y="1573137"/>
            <a:ext cx="1108364" cy="2980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own Arrow 11"/>
          <p:cNvSpPr/>
          <p:nvPr/>
        </p:nvSpPr>
        <p:spPr>
          <a:xfrm>
            <a:off x="2226393" y="3954822"/>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224093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6. Understanding positions titles</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902140333"/>
              </p:ext>
            </p:extLst>
          </p:nvPr>
        </p:nvGraphicFramePr>
        <p:xfrm>
          <a:off x="4876800" y="2724176"/>
          <a:ext cx="6788727" cy="3986558"/>
        </p:xfrm>
        <a:graphic>
          <a:graphicData uri="http://schemas.openxmlformats.org/drawingml/2006/table">
            <a:tbl>
              <a:tblPr>
                <a:effectLst>
                  <a:outerShdw blurRad="50800" dist="76200" dir="10800000" algn="r" rotWithShape="0">
                    <a:prstClr val="black">
                      <a:alpha val="40000"/>
                    </a:prstClr>
                  </a:outerShdw>
                </a:effectLst>
                <a:tableStyleId>{5C22544A-7EE6-4342-B048-85BDC9FD1C3A}</a:tableStyleId>
              </a:tblPr>
              <a:tblGrid>
                <a:gridCol w="6788727">
                  <a:extLst>
                    <a:ext uri="{9D8B030D-6E8A-4147-A177-3AD203B41FA5}">
                      <a16:colId xmlns="" xmlns:a16="http://schemas.microsoft.com/office/drawing/2014/main" val="493813631"/>
                    </a:ext>
                  </a:extLst>
                </a:gridCol>
              </a:tblGrid>
              <a:tr h="395223">
                <a:tc>
                  <a:txBody>
                    <a:bodyPr/>
                    <a:lstStyle/>
                    <a:p>
                      <a:pPr algn="ctr"/>
                      <a:r>
                        <a:rPr lang="en-US" sz="2400" dirty="0" smtClean="0">
                          <a:solidFill>
                            <a:schemeClr val="bg1"/>
                          </a:solidFill>
                        </a:rPr>
                        <a:t>Looking</a:t>
                      </a:r>
                      <a:r>
                        <a:rPr lang="en-US" sz="2400" baseline="0" dirty="0" smtClean="0">
                          <a:solidFill>
                            <a:schemeClr val="bg1"/>
                          </a:solidFill>
                        </a:rPr>
                        <a:t> at PositionTitles</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16599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dk1"/>
                          </a:solidFill>
                          <a:ea typeface="Calibri" charset="0"/>
                          <a:cs typeface="Times New Roman" charset="0"/>
                        </a:rPr>
                        <a:t>Selecting</a:t>
                      </a:r>
                      <a:r>
                        <a:rPr lang="en-US" sz="2400" baseline="0" dirty="0" smtClean="0">
                          <a:solidFill>
                            <a:schemeClr val="dk1"/>
                          </a:solidFill>
                          <a:ea typeface="Calibri" charset="0"/>
                          <a:cs typeface="Times New Roman" charset="0"/>
                        </a:rPr>
                        <a:t> distinct means we are looking at the Employee table only and it’s respective PositionTitle and renaming it as ”Title” for simplicity </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2371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39522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Order by asc</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13790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Using this function</a:t>
                      </a:r>
                      <a:r>
                        <a:rPr lang="en-US" sz="2400" baseline="0" dirty="0" smtClean="0">
                          <a:gradFill>
                            <a:gsLst>
                              <a:gs pos="18000">
                                <a:schemeClr val="tx1"/>
                              </a:gs>
                              <a:gs pos="36000">
                                <a:schemeClr val="tx1"/>
                              </a:gs>
                            </a:gsLst>
                            <a:lin ang="5400000" scaled="1"/>
                          </a:gradFill>
                        </a:rPr>
                        <a:t> in this instance means we are ordering alphabetically</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
        <p:nvSpPr>
          <p:cNvPr id="8" name="TextBox 7"/>
          <p:cNvSpPr txBox="1"/>
          <p:nvPr/>
        </p:nvSpPr>
        <p:spPr>
          <a:xfrm>
            <a:off x="80036" y="1086857"/>
            <a:ext cx="825867" cy="461665"/>
          </a:xfrm>
          <a:prstGeom prst="rect">
            <a:avLst/>
          </a:prstGeom>
          <a:noFill/>
        </p:spPr>
        <p:txBody>
          <a:bodyPr wrap="none" rtlCol="0">
            <a:spAutoFit/>
          </a:bodyPr>
          <a:lstStyle/>
          <a:p>
            <a:r>
              <a:rPr lang="en-US" sz="2400" b="1" dirty="0" smtClean="0">
                <a:solidFill>
                  <a:schemeClr val="bg1"/>
                </a:solidFill>
              </a:rPr>
              <a:t>Code</a:t>
            </a:r>
            <a:endParaRPr lang="en-US" sz="2400" b="1" dirty="0">
              <a:solidFill>
                <a:schemeClr val="bg1"/>
              </a:solidFill>
            </a:endParaRPr>
          </a:p>
        </p:txBody>
      </p:sp>
      <p:sp>
        <p:nvSpPr>
          <p:cNvPr id="9" name="TextBox 8"/>
          <p:cNvSpPr txBox="1"/>
          <p:nvPr/>
        </p:nvSpPr>
        <p:spPr>
          <a:xfrm>
            <a:off x="80036" y="2070901"/>
            <a:ext cx="1079142" cy="461665"/>
          </a:xfrm>
          <a:prstGeom prst="rect">
            <a:avLst/>
          </a:prstGeom>
          <a:noFill/>
        </p:spPr>
        <p:txBody>
          <a:bodyPr wrap="none" rtlCol="0">
            <a:spAutoFit/>
          </a:bodyPr>
          <a:lstStyle/>
          <a:p>
            <a:r>
              <a:rPr lang="en-US" sz="2400" b="1" dirty="0" smtClean="0">
                <a:solidFill>
                  <a:schemeClr val="bg1"/>
                </a:solidFill>
              </a:rPr>
              <a:t>Output</a:t>
            </a:r>
            <a:endParaRPr lang="en-US" sz="2400" b="1" dirty="0">
              <a:solidFill>
                <a:schemeClr val="bg1"/>
              </a:solidFill>
            </a:endParaRPr>
          </a:p>
        </p:txBody>
      </p:sp>
      <p:sp>
        <p:nvSpPr>
          <p:cNvPr id="10" name="Right Arrow 9"/>
          <p:cNvSpPr/>
          <p:nvPr/>
        </p:nvSpPr>
        <p:spPr>
          <a:xfrm>
            <a:off x="332509" y="1573137"/>
            <a:ext cx="1108364" cy="2980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own Arrow 11"/>
          <p:cNvSpPr/>
          <p:nvPr/>
        </p:nvSpPr>
        <p:spPr>
          <a:xfrm>
            <a:off x="1307160" y="2340020"/>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4585" y="1306069"/>
            <a:ext cx="6224034" cy="909667"/>
          </a:xfrm>
          <a:prstGeom prst="rect">
            <a:avLst/>
          </a:prstGeom>
          <a:effectLst>
            <a:outerShdw blurRad="50800" dist="76200" dir="8100000" algn="tr" rotWithShape="0">
              <a:prstClr val="black">
                <a:alpha val="40000"/>
              </a:prstClr>
            </a:outerShdw>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455" y="3055114"/>
            <a:ext cx="3618385" cy="2237322"/>
          </a:xfrm>
          <a:prstGeom prst="rect">
            <a:avLst/>
          </a:prstGeom>
          <a:effectLst>
            <a:outerShdw blurRad="50800" dist="76200" dir="8100000" algn="tr" rotWithShape="0">
              <a:prstClr val="black">
                <a:alpha val="40000"/>
              </a:prstClr>
            </a:outerShdw>
          </a:effectLst>
        </p:spPr>
      </p:pic>
    </p:spTree>
    <p:extLst>
      <p:ext uri="{BB962C8B-B14F-4D97-AF65-F5344CB8AC3E}">
        <p14:creationId xmlns:p14="http://schemas.microsoft.com/office/powerpoint/2010/main" val="121249979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76000"/>
            </a:schemeClr>
          </a:solidFill>
        </p:spPr>
        <p:txBody>
          <a:bodyPr/>
          <a:lstStyle/>
          <a:p>
            <a:r>
              <a:rPr lang="en-US" sz="2400" dirty="0" smtClean="0">
                <a:solidFill>
                  <a:schemeClr val="accent6"/>
                </a:solidFill>
              </a:rPr>
              <a:t>7. Demonstrating joins of our tables</a:t>
            </a:r>
            <a:endParaRPr lang="en-US" sz="2400" dirty="0">
              <a:solidFill>
                <a:schemeClr val="accent6"/>
              </a:solidFill>
            </a:endParaRPr>
          </a:p>
        </p:txBody>
      </p:sp>
      <p:graphicFrame>
        <p:nvGraphicFramePr>
          <p:cNvPr id="11" name="Table 10"/>
          <p:cNvGraphicFramePr>
            <a:graphicFrameLocks noGrp="1"/>
          </p:cNvGraphicFramePr>
          <p:nvPr>
            <p:extLst>
              <p:ext uri="{D42A27DB-BD31-4B8C-83A1-F6EECF244321}">
                <p14:modId xmlns:p14="http://schemas.microsoft.com/office/powerpoint/2010/main" val="1038028911"/>
              </p:ext>
            </p:extLst>
          </p:nvPr>
        </p:nvGraphicFramePr>
        <p:xfrm>
          <a:off x="8612122" y="1296567"/>
          <a:ext cx="3297381" cy="5337530"/>
        </p:xfrm>
        <a:graphic>
          <a:graphicData uri="http://schemas.openxmlformats.org/drawingml/2006/table">
            <a:tbl>
              <a:tblPr>
                <a:effectLst>
                  <a:outerShdw blurRad="50800" dist="76200" dir="13500000" algn="br" rotWithShape="0">
                    <a:prstClr val="black">
                      <a:alpha val="40000"/>
                    </a:prstClr>
                  </a:outerShdw>
                </a:effectLst>
                <a:tableStyleId>{5C22544A-7EE6-4342-B048-85BDC9FD1C3A}</a:tableStyleId>
              </a:tblPr>
              <a:tblGrid>
                <a:gridCol w="3297381">
                  <a:extLst>
                    <a:ext uri="{9D8B030D-6E8A-4147-A177-3AD203B41FA5}">
                      <a16:colId xmlns="" xmlns:a16="http://schemas.microsoft.com/office/drawing/2014/main" val="493813631"/>
                    </a:ext>
                  </a:extLst>
                </a:gridCol>
              </a:tblGrid>
              <a:tr h="578937">
                <a:tc>
                  <a:txBody>
                    <a:bodyPr/>
                    <a:lstStyle/>
                    <a:p>
                      <a:pPr algn="ctr"/>
                      <a:r>
                        <a:rPr lang="en-US" sz="2400" dirty="0" smtClean="0">
                          <a:solidFill>
                            <a:schemeClr val="bg1"/>
                          </a:solidFill>
                        </a:rPr>
                        <a:t>Basic </a:t>
                      </a:r>
                      <a:r>
                        <a:rPr lang="mr-IN" sz="2400" dirty="0" smtClean="0">
                          <a:solidFill>
                            <a:schemeClr val="bg1"/>
                          </a:solidFill>
                        </a:rPr>
                        <a:t>–</a:t>
                      </a:r>
                      <a:r>
                        <a:rPr lang="en-US" sz="2400" dirty="0" smtClean="0">
                          <a:solidFill>
                            <a:schemeClr val="bg1"/>
                          </a:solidFill>
                        </a:rPr>
                        <a:t> inner join</a:t>
                      </a:r>
                      <a:endParaRPr 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2570369641"/>
                  </a:ext>
                </a:extLst>
              </a:tr>
              <a:tr h="191205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dk1"/>
                          </a:solidFill>
                          <a:ea typeface="Calibri" charset="0"/>
                          <a:cs typeface="Times New Roman" charset="0"/>
                        </a:rPr>
                        <a:t>Selecting from Employee onto Salary as an</a:t>
                      </a:r>
                      <a:r>
                        <a:rPr lang="en-US" sz="2400" baseline="0" dirty="0" smtClean="0">
                          <a:solidFill>
                            <a:schemeClr val="dk1"/>
                          </a:solidFill>
                          <a:ea typeface="Calibri" charset="0"/>
                          <a:cs typeface="Times New Roman" charset="0"/>
                        </a:rPr>
                        <a:t> inner join to test to see if join in general works</a:t>
                      </a:r>
                      <a:endParaRPr lang="en-US" sz="2400" dirty="0" smtClean="0">
                        <a:gradFill>
                          <a:gsLst>
                            <a:gs pos="18000">
                              <a:schemeClr val="tx1"/>
                            </a:gs>
                            <a:gs pos="36000">
                              <a:schemeClr val="tx1"/>
                            </a:gs>
                          </a:gsLst>
                          <a:lin ang="5400000" scaled="1"/>
                        </a:gradFill>
                      </a:endParaRPr>
                    </a:p>
                  </a:txBody>
                  <a:tcPr anchor="ctr">
                    <a:lnL w="12700" cmpd="sng">
                      <a:noFill/>
                    </a:lnL>
                    <a:lnR w="12700" cmpd="sng">
                      <a:noFill/>
                    </a:lnR>
                    <a:lnT w="127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3241782274"/>
                  </a:ext>
                </a:extLst>
              </a:tr>
              <a:tr h="34736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493317174"/>
                  </a:ext>
                </a:extLst>
              </a:tr>
              <a:tr h="5789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rPr>
                        <a:t>Left </a:t>
                      </a:r>
                      <a:r>
                        <a:rPr lang="mr-IN" sz="2400" dirty="0" smtClean="0">
                          <a:solidFill>
                            <a:schemeClr val="bg1"/>
                          </a:solidFill>
                        </a:rPr>
                        <a:t>–</a:t>
                      </a:r>
                      <a:r>
                        <a:rPr lang="en-US" sz="2400" dirty="0" smtClean="0">
                          <a:solidFill>
                            <a:schemeClr val="bg1"/>
                          </a:solidFill>
                        </a:rPr>
                        <a:t> right </a:t>
                      </a:r>
                      <a:r>
                        <a:rPr lang="mr-IN" sz="2400" dirty="0" smtClean="0">
                          <a:solidFill>
                            <a:schemeClr val="bg1"/>
                          </a:solidFill>
                        </a:rPr>
                        <a:t>–</a:t>
                      </a:r>
                      <a:r>
                        <a:rPr lang="en-US" sz="2400" dirty="0" smtClean="0">
                          <a:solidFill>
                            <a:schemeClr val="bg1"/>
                          </a:solidFill>
                        </a:rPr>
                        <a:t> all join</a:t>
                      </a:r>
                    </a:p>
                  </a:txBody>
                  <a:tcPr anchor="ctr">
                    <a:lnL w="12700" cmpd="sng">
                      <a:noFill/>
                    </a:lnL>
                    <a:lnR w="12700" cmpd="sng">
                      <a:noFill/>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 xmlns:a16="http://schemas.microsoft.com/office/drawing/2014/main" val="1808639897"/>
                  </a:ext>
                </a:extLst>
              </a:tr>
              <a:tr h="15052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gradFill>
                            <a:gsLst>
                              <a:gs pos="18000">
                                <a:schemeClr val="tx1"/>
                              </a:gs>
                              <a:gs pos="36000">
                                <a:schemeClr val="tx1"/>
                              </a:gs>
                            </a:gsLst>
                            <a:lin ang="5400000" scaled="1"/>
                          </a:gradFill>
                        </a:rPr>
                        <a:t>Selecting</a:t>
                      </a:r>
                      <a:r>
                        <a:rPr lang="en-US" sz="2400" baseline="0" dirty="0" smtClean="0">
                          <a:gradFill>
                            <a:gsLst>
                              <a:gs pos="18000">
                                <a:schemeClr val="tx1"/>
                              </a:gs>
                              <a:gs pos="36000">
                                <a:schemeClr val="tx1"/>
                              </a:gs>
                            </a:gsLst>
                            <a:lin ang="5400000" scaled="1"/>
                          </a:gradFill>
                        </a:rPr>
                        <a:t> from a table that includes both the Employee and Salary table data via left and right joins</a:t>
                      </a:r>
                      <a:endParaRPr lang="en-US" sz="2400" dirty="0">
                        <a:gradFill>
                          <a:gsLst>
                            <a:gs pos="18000">
                              <a:schemeClr val="tx1"/>
                            </a:gs>
                            <a:gs pos="36000">
                              <a:schemeClr val="tx1"/>
                            </a:gs>
                          </a:gsLst>
                          <a:lin ang="5400000" scaled="1"/>
                        </a:gradFill>
                      </a:endParaRPr>
                    </a:p>
                  </a:txBody>
                  <a:tcPr anchor="ctr">
                    <a:lnL w="12700" cmpd="sng">
                      <a:noFill/>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2816136156"/>
                  </a:ext>
                </a:extLst>
              </a:tr>
            </a:tbl>
          </a:graphicData>
        </a:graphic>
      </p:graphicFrame>
      <p:sp>
        <p:nvSpPr>
          <p:cNvPr id="8" name="TextBox 7"/>
          <p:cNvSpPr txBox="1"/>
          <p:nvPr/>
        </p:nvSpPr>
        <p:spPr>
          <a:xfrm>
            <a:off x="80036" y="1086857"/>
            <a:ext cx="825867" cy="461665"/>
          </a:xfrm>
          <a:prstGeom prst="rect">
            <a:avLst/>
          </a:prstGeom>
          <a:noFill/>
        </p:spPr>
        <p:txBody>
          <a:bodyPr wrap="none" rtlCol="0">
            <a:spAutoFit/>
          </a:bodyPr>
          <a:lstStyle/>
          <a:p>
            <a:r>
              <a:rPr lang="en-US" sz="2400" b="1" dirty="0" smtClean="0">
                <a:solidFill>
                  <a:schemeClr val="bg1"/>
                </a:solidFill>
              </a:rPr>
              <a:t>Code</a:t>
            </a:r>
            <a:endParaRPr lang="en-US" sz="2400" b="1" dirty="0">
              <a:solidFill>
                <a:schemeClr val="bg1"/>
              </a:solidFill>
            </a:endParaRPr>
          </a:p>
        </p:txBody>
      </p:sp>
      <p:sp>
        <p:nvSpPr>
          <p:cNvPr id="9" name="TextBox 8"/>
          <p:cNvSpPr txBox="1"/>
          <p:nvPr/>
        </p:nvSpPr>
        <p:spPr>
          <a:xfrm>
            <a:off x="80036" y="3926578"/>
            <a:ext cx="1079142" cy="461665"/>
          </a:xfrm>
          <a:prstGeom prst="rect">
            <a:avLst/>
          </a:prstGeom>
          <a:noFill/>
        </p:spPr>
        <p:txBody>
          <a:bodyPr wrap="none" rtlCol="0">
            <a:spAutoFit/>
          </a:bodyPr>
          <a:lstStyle/>
          <a:p>
            <a:r>
              <a:rPr lang="en-US" sz="2400" b="1" dirty="0" smtClean="0">
                <a:solidFill>
                  <a:schemeClr val="bg1"/>
                </a:solidFill>
              </a:rPr>
              <a:t>Output</a:t>
            </a:r>
            <a:endParaRPr lang="en-US" sz="2400" b="1" dirty="0">
              <a:solidFill>
                <a:schemeClr val="bg1"/>
              </a:solidFill>
            </a:endParaRPr>
          </a:p>
        </p:txBody>
      </p:sp>
      <p:sp>
        <p:nvSpPr>
          <p:cNvPr id="12" name="Down Arrow 11"/>
          <p:cNvSpPr/>
          <p:nvPr/>
        </p:nvSpPr>
        <p:spPr>
          <a:xfrm>
            <a:off x="905903" y="1144988"/>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036" y="1623375"/>
            <a:ext cx="8108000" cy="1466340"/>
          </a:xfrm>
          <a:prstGeom prst="rect">
            <a:avLst/>
          </a:prstGeom>
          <a:effectLst>
            <a:outerShdw blurRad="50800" dist="76200" dir="10800000" algn="r" rotWithShape="0">
              <a:prstClr val="black">
                <a:alpha val="40000"/>
              </a:prstClr>
            </a:outerShdw>
          </a:effectLst>
        </p:spPr>
      </p:pic>
      <p:sp>
        <p:nvSpPr>
          <p:cNvPr id="13" name="Down Arrow 12"/>
          <p:cNvSpPr/>
          <p:nvPr/>
        </p:nvSpPr>
        <p:spPr>
          <a:xfrm>
            <a:off x="1325434" y="3965332"/>
            <a:ext cx="267425" cy="3841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446" y="4510900"/>
            <a:ext cx="7558809" cy="1607154"/>
          </a:xfrm>
          <a:prstGeom prst="rect">
            <a:avLst/>
          </a:prstGeom>
          <a:effectLst>
            <a:outerShdw blurRad="50800" dist="76200" dir="13500000" algn="br" rotWithShape="0">
              <a:prstClr val="black">
                <a:alpha val="40000"/>
              </a:prstClr>
            </a:outerShdw>
          </a:effectLst>
        </p:spPr>
      </p:pic>
    </p:spTree>
    <p:extLst>
      <p:ext uri="{BB962C8B-B14F-4D97-AF65-F5344CB8AC3E}">
        <p14:creationId xmlns:p14="http://schemas.microsoft.com/office/powerpoint/2010/main" val="735531453"/>
      </p:ext>
    </p:extLst>
  </p:cSld>
  <p:clrMapOvr>
    <a:masterClrMapping/>
  </p:clrMapOvr>
  <p:transition>
    <p:fade/>
  </p:transition>
</p:sld>
</file>

<file path=ppt/theme/theme1.xml><?xml version="1.0" encoding="utf-8"?>
<a:theme xmlns:a="http://schemas.openxmlformats.org/drawingml/2006/main" name="1_Smart Graphics Sampler Neal Creative">
  <a:themeElements>
    <a:clrScheme name="Neal Analytics 2">
      <a:dk1>
        <a:srgbClr val="000000"/>
      </a:dk1>
      <a:lt1>
        <a:srgbClr val="FFFFFF"/>
      </a:lt1>
      <a:dk2>
        <a:srgbClr val="0074AF"/>
      </a:dk2>
      <a:lt2>
        <a:srgbClr val="00B0F0"/>
      </a:lt2>
      <a:accent1>
        <a:srgbClr val="75D1FF"/>
      </a:accent1>
      <a:accent2>
        <a:srgbClr val="004568"/>
      </a:accent2>
      <a:accent3>
        <a:srgbClr val="92D050"/>
      </a:accent3>
      <a:accent4>
        <a:srgbClr val="FFC000"/>
      </a:accent4>
      <a:accent5>
        <a:srgbClr val="004568"/>
      </a:accent5>
      <a:accent6>
        <a:srgbClr val="0074AF"/>
      </a:accent6>
      <a:hlink>
        <a:srgbClr val="43C0FF"/>
      </a:hlink>
      <a:folHlink>
        <a:srgbClr val="75D1FF"/>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8F0ED03E-47FC-4860-B2C9-DA5C377EAA2D}" vid="{600A14AD-66E6-4CC8-A6FA-E99B17BED4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tf16401424</Template>
  <TotalTime>1590</TotalTime>
  <Words>1152</Words>
  <Application>Microsoft Macintosh PowerPoint</Application>
  <PresentationFormat>Widescreen</PresentationFormat>
  <Paragraphs>145</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Calibri</vt:lpstr>
      <vt:lpstr>Segoe UI</vt:lpstr>
      <vt:lpstr>Segoe UI Light</vt:lpstr>
      <vt:lpstr>Segoe UI Semibold</vt:lpstr>
      <vt:lpstr>Times New Roman</vt:lpstr>
      <vt:lpstr>Arial</vt:lpstr>
      <vt:lpstr>1_Smart Graphics Sampler Neal Creative</vt:lpstr>
      <vt:lpstr>White House Salary Analysis using SQL in MySQL Workbench  SMU- MSDS7330 – Final Project – Presentation  Matthew Przybyla &amp; Laura Bishop</vt:lpstr>
      <vt:lpstr>1. INTRODUCTION</vt:lpstr>
      <vt:lpstr>1. INTRODUCTION B</vt:lpstr>
      <vt:lpstr>2. Using MySQL to start</vt:lpstr>
      <vt:lpstr>3. Loading and creating table with csv file</vt:lpstr>
      <vt:lpstr>4. Demonstration of breaking tables into normal form</vt:lpstr>
      <vt:lpstr>5. A closer look into Employee and Salary tables</vt:lpstr>
      <vt:lpstr>6. Understanding positions titles</vt:lpstr>
      <vt:lpstr>7. Demonstrating joins of our tables</vt:lpstr>
      <vt:lpstr>8. First analysis of salaries</vt:lpstr>
      <vt:lpstr>9. A deeper look into Legislative Assistant position title </vt:lpstr>
      <vt:lpstr>10. Assistant verse Deputy position titles</vt:lpstr>
      <vt:lpstr>11. Assistant vs. Deputy Director </vt:lpstr>
      <vt:lpstr>12. A closer look into the count function</vt:lpstr>
      <vt:lpstr>13. Comparing two position titles within one command</vt:lpstr>
      <vt:lpstr>14. Comparing two position titles within one command, results</vt:lpstr>
      <vt:lpstr>15.Using Python and Jupyter through Mac Terminal</vt:lpstr>
      <vt:lpstr>16. Analysis comparison: SQL vs python</vt:lpstr>
      <vt:lpstr>17. Analysis comparison via Kaggle (2 comparisons to ours)</vt:lpstr>
      <vt:lpstr>18. Data information</vt:lpstr>
      <vt:lpstr>19. MySQL Metrics</vt:lpstr>
      <vt:lpstr>20. SQL code</vt:lpstr>
      <vt:lpstr>21. Fun question! + Dashboard</vt:lpstr>
    </vt:vector>
  </TitlesOfParts>
  <Company/>
  <LinksUpToDate>false</LinksUpToDate>
  <SharedDoc>false</SharedDoc>
  <HyperlinkBase/>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Matthew Przybyla</dc:creator>
  <cp:keywords/>
  <dc:description/>
  <cp:lastModifiedBy>Matthew Przybyla</cp:lastModifiedBy>
  <cp:revision>44</cp:revision>
  <dcterms:created xsi:type="dcterms:W3CDTF">2017-11-27T02:15:14Z</dcterms:created>
  <dcterms:modified xsi:type="dcterms:W3CDTF">2017-12-10T03:45:22Z</dcterms:modified>
  <cp:category/>
</cp:coreProperties>
</file>

<file path=docProps/thumbnail.jpeg>
</file>